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4"/>
    <p:sldMasterId id="2147483739" r:id="rId5"/>
    <p:sldMasterId id="2147483648" r:id="rId6"/>
  </p:sldMasterIdLst>
  <p:notesMasterIdLst>
    <p:notesMasterId r:id="rId34"/>
  </p:notesMasterIdLst>
  <p:sldIdLst>
    <p:sldId id="1011" r:id="rId7"/>
    <p:sldId id="1013" r:id="rId8"/>
    <p:sldId id="1038" r:id="rId9"/>
    <p:sldId id="1001" r:id="rId10"/>
    <p:sldId id="1055" r:id="rId11"/>
    <p:sldId id="1000" r:id="rId12"/>
    <p:sldId id="1057" r:id="rId13"/>
    <p:sldId id="1050" r:id="rId14"/>
    <p:sldId id="1051" r:id="rId15"/>
    <p:sldId id="1031" r:id="rId16"/>
    <p:sldId id="1032" r:id="rId17"/>
    <p:sldId id="1016" r:id="rId18"/>
    <p:sldId id="1033" r:id="rId19"/>
    <p:sldId id="1034" r:id="rId20"/>
    <p:sldId id="1056" r:id="rId21"/>
    <p:sldId id="1035" r:id="rId22"/>
    <p:sldId id="1054" r:id="rId23"/>
    <p:sldId id="1060" r:id="rId24"/>
    <p:sldId id="1059" r:id="rId25"/>
    <p:sldId id="1047" r:id="rId26"/>
    <p:sldId id="1012" r:id="rId27"/>
    <p:sldId id="1024" r:id="rId28"/>
    <p:sldId id="1044" r:id="rId29"/>
    <p:sldId id="1045" r:id="rId30"/>
    <p:sldId id="1046" r:id="rId31"/>
    <p:sldId id="1041" r:id="rId32"/>
    <p:sldId id="1042" r:id="rId33"/>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6690D-CA67-44EB-C0A8-24AA0128D578}" name="Sanne Lubbers" initials="SL" userId="S::slubbers@qconsultzorg.nl::fcc1fcf2-528e-4db2-bd43-41e02b3d6d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in Grootveld" initials="KG" lastIdx="11" clrIdx="0">
    <p:extLst>
      <p:ext uri="{19B8F6BF-5375-455C-9EA6-DF929625EA0E}">
        <p15:presenceInfo xmlns:p15="http://schemas.microsoft.com/office/powerpoint/2012/main" userId="S-1-5-21-2484976490-2234750983-3523790238-1152" providerId="AD"/>
      </p:ext>
    </p:extLst>
  </p:cmAuthor>
  <p:cmAuthor id="2" name="Lisette van Elst" initials="LvE" lastIdx="8" clrIdx="1">
    <p:extLst>
      <p:ext uri="{19B8F6BF-5375-455C-9EA6-DF929625EA0E}">
        <p15:presenceInfo xmlns:p15="http://schemas.microsoft.com/office/powerpoint/2012/main" userId="S::lisette@branddoctors.com::64036cfa-9aea-43c4-a42c-05a5b128d9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4E8"/>
    <a:srgbClr val="CDEAFC"/>
    <a:srgbClr val="1672B9"/>
    <a:srgbClr val="4472C4"/>
    <a:srgbClr val="9C3B6C"/>
    <a:srgbClr val="CCECFF"/>
    <a:srgbClr val="0467B0"/>
    <a:srgbClr val="F1985B"/>
    <a:srgbClr val="F9D6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6C7ED-F47F-017C-BF9C-ED8EEA07057C}" v="13" dt="2024-02-21T13:30:51.68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mmen, Olga" userId="S::o.lemmen@zwolle.nl::e85533f9-4fe9-4d9f-855d-4a0b8db85a67" providerId="AD" clId="Web-{2936C7ED-F47F-017C-BF9C-ED8EEA07057C}"/>
    <pc:docChg chg="modSld">
      <pc:chgData name="Lemmen, Olga" userId="S::o.lemmen@zwolle.nl::e85533f9-4fe9-4d9f-855d-4a0b8db85a67" providerId="AD" clId="Web-{2936C7ED-F47F-017C-BF9C-ED8EEA07057C}" dt="2024-02-21T13:30:51.681" v="12" actId="20577"/>
      <pc:docMkLst>
        <pc:docMk/>
      </pc:docMkLst>
      <pc:sldChg chg="modSp">
        <pc:chgData name="Lemmen, Olga" userId="S::o.lemmen@zwolle.nl::e85533f9-4fe9-4d9f-855d-4a0b8db85a67" providerId="AD" clId="Web-{2936C7ED-F47F-017C-BF9C-ED8EEA07057C}" dt="2024-02-21T13:30:51.681" v="12" actId="20577"/>
        <pc:sldMkLst>
          <pc:docMk/>
          <pc:sldMk cId="2952354668" sldId="1011"/>
        </pc:sldMkLst>
        <pc:spChg chg="mod">
          <ac:chgData name="Lemmen, Olga" userId="S::o.lemmen@zwolle.nl::e85533f9-4fe9-4d9f-855d-4a0b8db85a67" providerId="AD" clId="Web-{2936C7ED-F47F-017C-BF9C-ED8EEA07057C}" dt="2024-02-21T13:30:51.681" v="12" actId="20577"/>
          <ac:spMkLst>
            <pc:docMk/>
            <pc:sldMk cId="2952354668" sldId="1011"/>
            <ac:spMk id="3" creationId="{7AF4E21C-2161-DC97-BA39-174817E2D2C1}"/>
          </ac:spMkLst>
        </pc:spChg>
      </pc:sldChg>
    </pc:docChg>
  </pc:docChgLst>
  <pc:docChgLst>
    <pc:chgData name="Kim Wolffenbuttel" userId="S::kwolffenbuttel@qconsultzorg.nl::e7df724c-080d-4244-b590-b270125fd59b" providerId="AD" clId="Web-{9C9738BB-707A-E82F-BCEC-3A32B50B658F}"/>
    <pc:docChg chg="modSld">
      <pc:chgData name="Kim Wolffenbuttel" userId="S::kwolffenbuttel@qconsultzorg.nl::e7df724c-080d-4244-b590-b270125fd59b" providerId="AD" clId="Web-{9C9738BB-707A-E82F-BCEC-3A32B50B658F}" dt="2024-01-24T16:10:43.137" v="1" actId="1076"/>
      <pc:docMkLst>
        <pc:docMk/>
      </pc:docMkLst>
      <pc:sldChg chg="modSp">
        <pc:chgData name="Kim Wolffenbuttel" userId="S::kwolffenbuttel@qconsultzorg.nl::e7df724c-080d-4244-b590-b270125fd59b" providerId="AD" clId="Web-{9C9738BB-707A-E82F-BCEC-3A32B50B658F}" dt="2024-01-24T16:10:43.137" v="1" actId="1076"/>
        <pc:sldMkLst>
          <pc:docMk/>
          <pc:sldMk cId="2072110585" sldId="1013"/>
        </pc:sldMkLst>
        <pc:grpChg chg="mod">
          <ac:chgData name="Kim Wolffenbuttel" userId="S::kwolffenbuttel@qconsultzorg.nl::e7df724c-080d-4244-b590-b270125fd59b" providerId="AD" clId="Web-{9C9738BB-707A-E82F-BCEC-3A32B50B658F}" dt="2024-01-24T16:10:43.137" v="1" actId="1076"/>
          <ac:grpSpMkLst>
            <pc:docMk/>
            <pc:sldMk cId="2072110585" sldId="1013"/>
            <ac:grpSpMk id="23" creationId="{6A6658DA-DBC8-2F37-47AC-79E633FDECBB}"/>
          </ac:grpSpMkLst>
        </pc:grpChg>
      </pc:sldChg>
    </pc:docChg>
  </pc:docChgLst>
  <pc:docChgLst>
    <pc:chgData name="Sanne Lubbers" userId="fcc1fcf2-528e-4db2-bd43-41e02b3d6df2" providerId="ADAL" clId="{C02926A7-7930-41CA-BC9D-C01C342618EE}"/>
    <pc:docChg chg="undo custSel addSld delSld modSld sldOrd">
      <pc:chgData name="Sanne Lubbers" userId="fcc1fcf2-528e-4db2-bd43-41e02b3d6df2" providerId="ADAL" clId="{C02926A7-7930-41CA-BC9D-C01C342618EE}" dt="2024-01-08T16:16:55.933" v="42" actId="729"/>
      <pc:docMkLst>
        <pc:docMk/>
      </pc:docMkLst>
      <pc:sldChg chg="addSp delSp modSp">
        <pc:chgData name="Sanne Lubbers" userId="fcc1fcf2-528e-4db2-bd43-41e02b3d6df2" providerId="ADAL" clId="{C02926A7-7930-41CA-BC9D-C01C342618EE}" dt="2024-01-08T16:14:02.083" v="5"/>
        <pc:sldMkLst>
          <pc:docMk/>
          <pc:sldMk cId="2135026179" sldId="1035"/>
        </pc:sldMkLst>
        <pc:spChg chg="add del mod">
          <ac:chgData name="Sanne Lubbers" userId="fcc1fcf2-528e-4db2-bd43-41e02b3d6df2" providerId="ADAL" clId="{C02926A7-7930-41CA-BC9D-C01C342618EE}" dt="2024-01-08T16:14:02.083" v="5"/>
          <ac:spMkLst>
            <pc:docMk/>
            <pc:sldMk cId="2135026179" sldId="1035"/>
            <ac:spMk id="18" creationId="{4CB8F5FB-6E00-41F7-589C-7CD62BBDCCA2}"/>
          </ac:spMkLst>
        </pc:spChg>
        <pc:spChg chg="add del mod">
          <ac:chgData name="Sanne Lubbers" userId="fcc1fcf2-528e-4db2-bd43-41e02b3d6df2" providerId="ADAL" clId="{C02926A7-7930-41CA-BC9D-C01C342618EE}" dt="2024-01-08T16:13:54.287" v="2"/>
          <ac:spMkLst>
            <pc:docMk/>
            <pc:sldMk cId="2135026179" sldId="1035"/>
            <ac:spMk id="19" creationId="{3CC5ADCC-564B-8B74-53A5-83D188AD2B68}"/>
          </ac:spMkLst>
        </pc:spChg>
        <pc:spChg chg="add del mod">
          <ac:chgData name="Sanne Lubbers" userId="fcc1fcf2-528e-4db2-bd43-41e02b3d6df2" providerId="ADAL" clId="{C02926A7-7930-41CA-BC9D-C01C342618EE}" dt="2024-01-08T16:13:58.467" v="4"/>
          <ac:spMkLst>
            <pc:docMk/>
            <pc:sldMk cId="2135026179" sldId="1035"/>
            <ac:spMk id="20" creationId="{6210643E-FCFF-95CE-BB51-B0ADA34C19B6}"/>
          </ac:spMkLst>
        </pc:spChg>
      </pc:sldChg>
      <pc:sldChg chg="mod modShow">
        <pc:chgData name="Sanne Lubbers" userId="fcc1fcf2-528e-4db2-bd43-41e02b3d6df2" providerId="ADAL" clId="{C02926A7-7930-41CA-BC9D-C01C342618EE}" dt="2024-01-08T16:16:55.933" v="42" actId="729"/>
        <pc:sldMkLst>
          <pc:docMk/>
          <pc:sldMk cId="1868204701" sldId="1047"/>
        </pc:sldMkLst>
      </pc:sldChg>
      <pc:sldChg chg="add del">
        <pc:chgData name="Sanne Lubbers" userId="fcc1fcf2-528e-4db2-bd43-41e02b3d6df2" providerId="ADAL" clId="{C02926A7-7930-41CA-BC9D-C01C342618EE}" dt="2024-01-08T16:15:40.730" v="13" actId="47"/>
        <pc:sldMkLst>
          <pc:docMk/>
          <pc:sldMk cId="2176684207" sldId="1053"/>
        </pc:sldMkLst>
      </pc:sldChg>
      <pc:sldChg chg="add del ord">
        <pc:chgData name="Sanne Lubbers" userId="fcc1fcf2-528e-4db2-bd43-41e02b3d6df2" providerId="ADAL" clId="{C02926A7-7930-41CA-BC9D-C01C342618EE}" dt="2024-01-08T16:16:38.187" v="40"/>
        <pc:sldMkLst>
          <pc:docMk/>
          <pc:sldMk cId="2992855292" sldId="1054"/>
        </pc:sldMkLst>
      </pc:sldChg>
      <pc:sldChg chg="modSp mod">
        <pc:chgData name="Sanne Lubbers" userId="fcc1fcf2-528e-4db2-bd43-41e02b3d6df2" providerId="ADAL" clId="{C02926A7-7930-41CA-BC9D-C01C342618EE}" dt="2024-01-08T16:16:12.634" v="16" actId="20577"/>
        <pc:sldMkLst>
          <pc:docMk/>
          <pc:sldMk cId="394464558" sldId="1056"/>
        </pc:sldMkLst>
        <pc:spChg chg="mod">
          <ac:chgData name="Sanne Lubbers" userId="fcc1fcf2-528e-4db2-bd43-41e02b3d6df2" providerId="ADAL" clId="{C02926A7-7930-41CA-BC9D-C01C342618EE}" dt="2024-01-08T16:16:12.634" v="16" actId="20577"/>
          <ac:spMkLst>
            <pc:docMk/>
            <pc:sldMk cId="394464558" sldId="1056"/>
            <ac:spMk id="3" creationId="{7AF4E21C-2161-DC97-BA39-174817E2D2C1}"/>
          </ac:spMkLst>
        </pc:spChg>
      </pc:sldChg>
      <pc:sldChg chg="add mod modShow">
        <pc:chgData name="Sanne Lubbers" userId="fcc1fcf2-528e-4db2-bd43-41e02b3d6df2" providerId="ADAL" clId="{C02926A7-7930-41CA-BC9D-C01C342618EE}" dt="2024-01-08T16:15:14.073" v="10" actId="729"/>
        <pc:sldMkLst>
          <pc:docMk/>
          <pc:sldMk cId="102488226" sldId="1058"/>
        </pc:sldMkLst>
      </pc:sldChg>
      <pc:sldChg chg="add mod modShow">
        <pc:chgData name="Sanne Lubbers" userId="fcc1fcf2-528e-4db2-bd43-41e02b3d6df2" providerId="ADAL" clId="{C02926A7-7930-41CA-BC9D-C01C342618EE}" dt="2024-01-08T16:16:43.372" v="41" actId="729"/>
        <pc:sldMkLst>
          <pc:docMk/>
          <pc:sldMk cId="583390846" sldId="1059"/>
        </pc:sldMkLst>
      </pc:sldChg>
      <pc:sldChg chg="modSp add mod">
        <pc:chgData name="Sanne Lubbers" userId="fcc1fcf2-528e-4db2-bd43-41e02b3d6df2" providerId="ADAL" clId="{C02926A7-7930-41CA-BC9D-C01C342618EE}" dt="2024-01-08T16:16:29.882" v="38" actId="20577"/>
        <pc:sldMkLst>
          <pc:docMk/>
          <pc:sldMk cId="2334056617" sldId="1060"/>
        </pc:sldMkLst>
        <pc:spChg chg="mod">
          <ac:chgData name="Sanne Lubbers" userId="fcc1fcf2-528e-4db2-bd43-41e02b3d6df2" providerId="ADAL" clId="{C02926A7-7930-41CA-BC9D-C01C342618EE}" dt="2024-01-08T16:16:29.882" v="38" actId="20577"/>
          <ac:spMkLst>
            <pc:docMk/>
            <pc:sldMk cId="2334056617" sldId="1060"/>
            <ac:spMk id="3" creationId="{7AF4E21C-2161-DC97-BA39-174817E2D2C1}"/>
          </ac:spMkLst>
        </pc:spChg>
      </pc:sldChg>
    </pc:docChg>
  </pc:docChgLst>
  <pc:docChgLst>
    <pc:chgData name="Sanne Lubbers" userId="S::slubbers@qconsultzorg.nl::fcc1fcf2-528e-4db2-bd43-41e02b3d6df2" providerId="AD" clId="Web-{6E0FFB3F-3E4E-327C-1C0A-5250759A7AD7}"/>
    <pc:docChg chg="delSld modSld">
      <pc:chgData name="Sanne Lubbers" userId="S::slubbers@qconsultzorg.nl::fcc1fcf2-528e-4db2-bd43-41e02b3d6df2" providerId="AD" clId="Web-{6E0FFB3F-3E4E-327C-1C0A-5250759A7AD7}" dt="2024-01-26T12:30:28.849" v="71" actId="1076"/>
      <pc:docMkLst>
        <pc:docMk/>
      </pc:docMkLst>
      <pc:sldChg chg="del">
        <pc:chgData name="Sanne Lubbers" userId="S::slubbers@qconsultzorg.nl::fcc1fcf2-528e-4db2-bd43-41e02b3d6df2" providerId="AD" clId="Web-{6E0FFB3F-3E4E-327C-1C0A-5250759A7AD7}" dt="2024-01-26T12:26:10.998" v="0"/>
        <pc:sldMkLst>
          <pc:docMk/>
          <pc:sldMk cId="2153544393" sldId="999"/>
        </pc:sldMkLst>
      </pc:sldChg>
      <pc:sldChg chg="modSp">
        <pc:chgData name="Sanne Lubbers" userId="S::slubbers@qconsultzorg.nl::fcc1fcf2-528e-4db2-bd43-41e02b3d6df2" providerId="AD" clId="Web-{6E0FFB3F-3E4E-327C-1C0A-5250759A7AD7}" dt="2024-01-26T12:27:50.095" v="5" actId="20577"/>
        <pc:sldMkLst>
          <pc:docMk/>
          <pc:sldMk cId="3719678079" sldId="1012"/>
        </pc:sldMkLst>
        <pc:spChg chg="mod">
          <ac:chgData name="Sanne Lubbers" userId="S::slubbers@qconsultzorg.nl::fcc1fcf2-528e-4db2-bd43-41e02b3d6df2" providerId="AD" clId="Web-{6E0FFB3F-3E4E-327C-1C0A-5250759A7AD7}" dt="2024-01-26T12:27:50.095" v="5" actId="20577"/>
          <ac:spMkLst>
            <pc:docMk/>
            <pc:sldMk cId="3719678079" sldId="1012"/>
            <ac:spMk id="3" creationId="{7AF4E21C-2161-DC97-BA39-174817E2D2C1}"/>
          </ac:spMkLst>
        </pc:spChg>
      </pc:sldChg>
      <pc:sldChg chg="modSp">
        <pc:chgData name="Sanne Lubbers" userId="S::slubbers@qconsultzorg.nl::fcc1fcf2-528e-4db2-bd43-41e02b3d6df2" providerId="AD" clId="Web-{6E0FFB3F-3E4E-327C-1C0A-5250759A7AD7}" dt="2024-01-26T12:30:28.849" v="71" actId="1076"/>
        <pc:sldMkLst>
          <pc:docMk/>
          <pc:sldMk cId="2072110585" sldId="1013"/>
        </pc:sldMkLst>
        <pc:grpChg chg="mod">
          <ac:chgData name="Sanne Lubbers" userId="S::slubbers@qconsultzorg.nl::fcc1fcf2-528e-4db2-bd43-41e02b3d6df2" providerId="AD" clId="Web-{6E0FFB3F-3E4E-327C-1C0A-5250759A7AD7}" dt="2024-01-26T12:30:28.849" v="71" actId="1076"/>
          <ac:grpSpMkLst>
            <pc:docMk/>
            <pc:sldMk cId="2072110585" sldId="1013"/>
            <ac:grpSpMk id="23" creationId="{6A6658DA-DBC8-2F37-47AC-79E633FDECBB}"/>
          </ac:grpSpMkLst>
        </pc:grpChg>
      </pc:sldChg>
      <pc:sldChg chg="modSp">
        <pc:chgData name="Sanne Lubbers" userId="S::slubbers@qconsultzorg.nl::fcc1fcf2-528e-4db2-bd43-41e02b3d6df2" providerId="AD" clId="Web-{6E0FFB3F-3E4E-327C-1C0A-5250759A7AD7}" dt="2024-01-26T12:28:14.221" v="9" actId="20577"/>
        <pc:sldMkLst>
          <pc:docMk/>
          <pc:sldMk cId="2135026179" sldId="1035"/>
        </pc:sldMkLst>
        <pc:spChg chg="mod">
          <ac:chgData name="Sanne Lubbers" userId="S::slubbers@qconsultzorg.nl::fcc1fcf2-528e-4db2-bd43-41e02b3d6df2" providerId="AD" clId="Web-{6E0FFB3F-3E4E-327C-1C0A-5250759A7AD7}" dt="2024-01-26T12:28:14.221" v="9" actId="20577"/>
          <ac:spMkLst>
            <pc:docMk/>
            <pc:sldMk cId="2135026179" sldId="1035"/>
            <ac:spMk id="2" creationId="{ACC67B17-F561-56E7-40A8-5EF8BF2099E2}"/>
          </ac:spMkLst>
        </pc:spChg>
      </pc:sldChg>
      <pc:sldChg chg="delSp">
        <pc:chgData name="Sanne Lubbers" userId="S::slubbers@qconsultzorg.nl::fcc1fcf2-528e-4db2-bd43-41e02b3d6df2" providerId="AD" clId="Web-{6E0FFB3F-3E4E-327C-1C0A-5250759A7AD7}" dt="2024-01-26T12:30:14.974" v="70"/>
        <pc:sldMkLst>
          <pc:docMk/>
          <pc:sldMk cId="3158618737" sldId="1050"/>
        </pc:sldMkLst>
        <pc:spChg chg="del">
          <ac:chgData name="Sanne Lubbers" userId="S::slubbers@qconsultzorg.nl::fcc1fcf2-528e-4db2-bd43-41e02b3d6df2" providerId="AD" clId="Web-{6E0FFB3F-3E4E-327C-1C0A-5250759A7AD7}" dt="2024-01-26T12:30:14.974" v="70"/>
          <ac:spMkLst>
            <pc:docMk/>
            <pc:sldMk cId="3158618737" sldId="1050"/>
            <ac:spMk id="7" creationId="{11335ED4-5C79-86DF-4C3D-4F0F6838FC29}"/>
          </ac:spMkLst>
        </pc:spChg>
        <pc:spChg chg="del">
          <ac:chgData name="Sanne Lubbers" userId="S::slubbers@qconsultzorg.nl::fcc1fcf2-528e-4db2-bd43-41e02b3d6df2" providerId="AD" clId="Web-{6E0FFB3F-3E4E-327C-1C0A-5250759A7AD7}" dt="2024-01-26T12:30:11.224" v="69"/>
          <ac:spMkLst>
            <pc:docMk/>
            <pc:sldMk cId="3158618737" sldId="1050"/>
            <ac:spMk id="8" creationId="{BD237629-66C4-4B6F-2526-91C82545B161}"/>
          </ac:spMkLst>
        </pc:spChg>
      </pc:sldChg>
      <pc:sldChg chg="modSp">
        <pc:chgData name="Sanne Lubbers" userId="S::slubbers@qconsultzorg.nl::fcc1fcf2-528e-4db2-bd43-41e02b3d6df2" providerId="AD" clId="Web-{6E0FFB3F-3E4E-327C-1C0A-5250759A7AD7}" dt="2024-01-26T12:29:50.270" v="68" actId="20577"/>
        <pc:sldMkLst>
          <pc:docMk/>
          <pc:sldMk cId="2992855292" sldId="1054"/>
        </pc:sldMkLst>
        <pc:spChg chg="mod">
          <ac:chgData name="Sanne Lubbers" userId="S::slubbers@qconsultzorg.nl::fcc1fcf2-528e-4db2-bd43-41e02b3d6df2" providerId="AD" clId="Web-{6E0FFB3F-3E4E-327C-1C0A-5250759A7AD7}" dt="2024-01-26T12:29:50.270" v="68" actId="20577"/>
          <ac:spMkLst>
            <pc:docMk/>
            <pc:sldMk cId="2992855292" sldId="1054"/>
            <ac:spMk id="16" creationId="{941B9113-0375-50B0-A062-0C08F31EDED6}"/>
          </ac:spMkLst>
        </pc:spChg>
        <pc:spChg chg="mod">
          <ac:chgData name="Sanne Lubbers" userId="S::slubbers@qconsultzorg.nl::fcc1fcf2-528e-4db2-bd43-41e02b3d6df2" providerId="AD" clId="Web-{6E0FFB3F-3E4E-327C-1C0A-5250759A7AD7}" dt="2024-01-26T12:29:20.238" v="66" actId="1076"/>
          <ac:spMkLst>
            <pc:docMk/>
            <pc:sldMk cId="2992855292" sldId="1054"/>
            <ac:spMk id="17" creationId="{14060EA8-267F-2792-8A07-4B019756F5C2}"/>
          </ac:spMkLst>
        </pc:spChg>
      </pc:sldChg>
      <pc:sldChg chg="del">
        <pc:chgData name="Sanne Lubbers" userId="S::slubbers@qconsultzorg.nl::fcc1fcf2-528e-4db2-bd43-41e02b3d6df2" providerId="AD" clId="Web-{6E0FFB3F-3E4E-327C-1C0A-5250759A7AD7}" dt="2024-01-26T12:26:17.702" v="1"/>
        <pc:sldMkLst>
          <pc:docMk/>
          <pc:sldMk cId="102488226" sldId="1058"/>
        </pc:sldMkLst>
      </pc:sldChg>
      <pc:sldChg chg="modSp">
        <pc:chgData name="Sanne Lubbers" userId="S::slubbers@qconsultzorg.nl::fcc1fcf2-528e-4db2-bd43-41e02b3d6df2" providerId="AD" clId="Web-{6E0FFB3F-3E4E-327C-1C0A-5250759A7AD7}" dt="2024-01-26T12:27:00.172" v="3" actId="20577"/>
        <pc:sldMkLst>
          <pc:docMk/>
          <pc:sldMk cId="2334056617" sldId="1060"/>
        </pc:sldMkLst>
        <pc:spChg chg="mod">
          <ac:chgData name="Sanne Lubbers" userId="S::slubbers@qconsultzorg.nl::fcc1fcf2-528e-4db2-bd43-41e02b3d6df2" providerId="AD" clId="Web-{6E0FFB3F-3E4E-327C-1C0A-5250759A7AD7}" dt="2024-01-26T12:27:00.172" v="3" actId="20577"/>
          <ac:spMkLst>
            <pc:docMk/>
            <pc:sldMk cId="2334056617" sldId="1060"/>
            <ac:spMk id="3" creationId="{7AF4E21C-2161-DC97-BA39-174817E2D2C1}"/>
          </ac:spMkLst>
        </pc:spChg>
      </pc:sldChg>
    </pc:docChg>
  </pc:docChgLst>
  <pc:docChgLst>
    <pc:chgData name="Kim Wolffenbuttel" userId="e7df724c-080d-4244-b590-b270125fd59b" providerId="ADAL" clId="{DB474F31-3531-41F0-B112-52773303F4EB}"/>
    <pc:docChg chg="modSld">
      <pc:chgData name="Kim Wolffenbuttel" userId="e7df724c-080d-4244-b590-b270125fd59b" providerId="ADAL" clId="{DB474F31-3531-41F0-B112-52773303F4EB}" dt="2024-01-25T07:51:00.232" v="3" actId="1076"/>
      <pc:docMkLst>
        <pc:docMk/>
      </pc:docMkLst>
      <pc:sldChg chg="modSp mod">
        <pc:chgData name="Kim Wolffenbuttel" userId="e7df724c-080d-4244-b590-b270125fd59b" providerId="ADAL" clId="{DB474F31-3531-41F0-B112-52773303F4EB}" dt="2024-01-25T07:51:00.232" v="3" actId="1076"/>
        <pc:sldMkLst>
          <pc:docMk/>
          <pc:sldMk cId="3158618737" sldId="1050"/>
        </pc:sldMkLst>
        <pc:spChg chg="mod">
          <ac:chgData name="Kim Wolffenbuttel" userId="e7df724c-080d-4244-b590-b270125fd59b" providerId="ADAL" clId="{DB474F31-3531-41F0-B112-52773303F4EB}" dt="2024-01-25T07:32:14.447" v="1" actId="1076"/>
          <ac:spMkLst>
            <pc:docMk/>
            <pc:sldMk cId="3158618737" sldId="1050"/>
            <ac:spMk id="5" creationId="{77D865D2-D91F-B5B3-9F9C-9B980CDB7243}"/>
          </ac:spMkLst>
        </pc:spChg>
        <pc:spChg chg="mod">
          <ac:chgData name="Kim Wolffenbuttel" userId="e7df724c-080d-4244-b590-b270125fd59b" providerId="ADAL" clId="{DB474F31-3531-41F0-B112-52773303F4EB}" dt="2024-01-25T07:31:04.495" v="0" actId="1076"/>
          <ac:spMkLst>
            <pc:docMk/>
            <pc:sldMk cId="3158618737" sldId="1050"/>
            <ac:spMk id="8" creationId="{BD237629-66C4-4B6F-2526-91C82545B161}"/>
          </ac:spMkLst>
        </pc:spChg>
        <pc:grpChg chg="mod">
          <ac:chgData name="Kim Wolffenbuttel" userId="e7df724c-080d-4244-b590-b270125fd59b" providerId="ADAL" clId="{DB474F31-3531-41F0-B112-52773303F4EB}" dt="2024-01-25T07:51:00.232" v="3" actId="1076"/>
          <ac:grpSpMkLst>
            <pc:docMk/>
            <pc:sldMk cId="3158618737" sldId="1050"/>
            <ac:grpSpMk id="38" creationId="{77595658-5E2C-602E-8902-4D9A55E8133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0E58F-2B21-43FE-8D87-B288BBFB3D99}"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B4509-9233-46C1-A6A7-86226B87B860}" type="slidenum">
              <a:rPr lang="nl-NL" smtClean="0"/>
              <a:t>‹nr.›</a:t>
            </a:fld>
            <a:endParaRPr lang="nl-NL"/>
          </a:p>
        </p:txBody>
      </p:sp>
    </p:spTree>
    <p:extLst>
      <p:ext uri="{BB962C8B-B14F-4D97-AF65-F5344CB8AC3E}">
        <p14:creationId xmlns:p14="http://schemas.microsoft.com/office/powerpoint/2010/main" val="273266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nl-NL"/>
          </a:p>
        </p:txBody>
      </p:sp>
      <p:sp>
        <p:nvSpPr>
          <p:cNvPr id="4" name="Tijdelijke aanduiding voor dianummer 3"/>
          <p:cNvSpPr>
            <a:spLocks noGrp="1"/>
          </p:cNvSpPr>
          <p:nvPr>
            <p:ph type="sldNum" sz="quarter" idx="5"/>
          </p:nvPr>
        </p:nvSpPr>
        <p:spPr/>
        <p:txBody>
          <a:bodyPr/>
          <a:lstStyle/>
          <a:p>
            <a:fld id="{5BE90D3E-B04B-43F3-AF71-E96A023DB48B}" type="slidenum">
              <a:rPr lang="nl-NL" smtClean="0"/>
              <a:t>1</a:t>
            </a:fld>
            <a:endParaRPr lang="nl-NL"/>
          </a:p>
        </p:txBody>
      </p:sp>
    </p:spTree>
    <p:extLst>
      <p:ext uri="{BB962C8B-B14F-4D97-AF65-F5344CB8AC3E}">
        <p14:creationId xmlns:p14="http://schemas.microsoft.com/office/powerpoint/2010/main" val="182263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10</a:t>
            </a:fld>
            <a:endParaRPr lang="nl-NL"/>
          </a:p>
        </p:txBody>
      </p:sp>
    </p:spTree>
    <p:extLst>
      <p:ext uri="{BB962C8B-B14F-4D97-AF65-F5344CB8AC3E}">
        <p14:creationId xmlns:p14="http://schemas.microsoft.com/office/powerpoint/2010/main" val="53727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11</a:t>
            </a:fld>
            <a:endParaRPr lang="nl-NL"/>
          </a:p>
        </p:txBody>
      </p:sp>
    </p:spTree>
    <p:extLst>
      <p:ext uri="{BB962C8B-B14F-4D97-AF65-F5344CB8AC3E}">
        <p14:creationId xmlns:p14="http://schemas.microsoft.com/office/powerpoint/2010/main" val="159548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12</a:t>
            </a:fld>
            <a:endParaRPr lang="nl-NL"/>
          </a:p>
        </p:txBody>
      </p:sp>
    </p:spTree>
    <p:extLst>
      <p:ext uri="{BB962C8B-B14F-4D97-AF65-F5344CB8AC3E}">
        <p14:creationId xmlns:p14="http://schemas.microsoft.com/office/powerpoint/2010/main" val="335155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13</a:t>
            </a:fld>
            <a:endParaRPr lang="nl-NL"/>
          </a:p>
        </p:txBody>
      </p:sp>
    </p:spTree>
    <p:extLst>
      <p:ext uri="{BB962C8B-B14F-4D97-AF65-F5344CB8AC3E}">
        <p14:creationId xmlns:p14="http://schemas.microsoft.com/office/powerpoint/2010/main" val="419309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14</a:t>
            </a:fld>
            <a:endParaRPr lang="nl-NL"/>
          </a:p>
        </p:txBody>
      </p:sp>
    </p:spTree>
    <p:extLst>
      <p:ext uri="{BB962C8B-B14F-4D97-AF65-F5344CB8AC3E}">
        <p14:creationId xmlns:p14="http://schemas.microsoft.com/office/powerpoint/2010/main" val="179111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nl-NL"/>
          </a:p>
        </p:txBody>
      </p:sp>
      <p:sp>
        <p:nvSpPr>
          <p:cNvPr id="4" name="Tijdelijke aanduiding voor dianummer 3"/>
          <p:cNvSpPr>
            <a:spLocks noGrp="1"/>
          </p:cNvSpPr>
          <p:nvPr>
            <p:ph type="sldNum" sz="quarter" idx="5"/>
          </p:nvPr>
        </p:nvSpPr>
        <p:spPr/>
        <p:txBody>
          <a:bodyPr/>
          <a:lstStyle/>
          <a:p>
            <a:fld id="{5BE90D3E-B04B-43F3-AF71-E96A023DB48B}" type="slidenum">
              <a:rPr lang="nl-NL" smtClean="0"/>
              <a:t>15</a:t>
            </a:fld>
            <a:endParaRPr lang="nl-NL"/>
          </a:p>
        </p:txBody>
      </p:sp>
    </p:spTree>
    <p:extLst>
      <p:ext uri="{BB962C8B-B14F-4D97-AF65-F5344CB8AC3E}">
        <p14:creationId xmlns:p14="http://schemas.microsoft.com/office/powerpoint/2010/main" val="413912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16</a:t>
            </a:fld>
            <a:endParaRPr lang="nl-NL"/>
          </a:p>
        </p:txBody>
      </p:sp>
    </p:spTree>
    <p:extLst>
      <p:ext uri="{BB962C8B-B14F-4D97-AF65-F5344CB8AC3E}">
        <p14:creationId xmlns:p14="http://schemas.microsoft.com/office/powerpoint/2010/main" val="2991297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17</a:t>
            </a:fld>
            <a:endParaRPr lang="nl-NL"/>
          </a:p>
        </p:txBody>
      </p:sp>
    </p:spTree>
    <p:extLst>
      <p:ext uri="{BB962C8B-B14F-4D97-AF65-F5344CB8AC3E}">
        <p14:creationId xmlns:p14="http://schemas.microsoft.com/office/powerpoint/2010/main" val="425991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nl-NL"/>
          </a:p>
        </p:txBody>
      </p:sp>
      <p:sp>
        <p:nvSpPr>
          <p:cNvPr id="4" name="Tijdelijke aanduiding voor dianummer 3"/>
          <p:cNvSpPr>
            <a:spLocks noGrp="1"/>
          </p:cNvSpPr>
          <p:nvPr>
            <p:ph type="sldNum" sz="quarter" idx="5"/>
          </p:nvPr>
        </p:nvSpPr>
        <p:spPr/>
        <p:txBody>
          <a:bodyPr/>
          <a:lstStyle/>
          <a:p>
            <a:fld id="{5BE90D3E-B04B-43F3-AF71-E96A023DB48B}" type="slidenum">
              <a:rPr lang="nl-NL" smtClean="0"/>
              <a:t>18</a:t>
            </a:fld>
            <a:endParaRPr lang="nl-NL"/>
          </a:p>
        </p:txBody>
      </p:sp>
    </p:spTree>
    <p:extLst>
      <p:ext uri="{BB962C8B-B14F-4D97-AF65-F5344CB8AC3E}">
        <p14:creationId xmlns:p14="http://schemas.microsoft.com/office/powerpoint/2010/main" val="166552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19</a:t>
            </a:fld>
            <a:endParaRPr lang="nl-NL"/>
          </a:p>
        </p:txBody>
      </p:sp>
    </p:spTree>
    <p:extLst>
      <p:ext uri="{BB962C8B-B14F-4D97-AF65-F5344CB8AC3E}">
        <p14:creationId xmlns:p14="http://schemas.microsoft.com/office/powerpoint/2010/main" val="71161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2</a:t>
            </a:fld>
            <a:endParaRPr lang="nl-NL"/>
          </a:p>
        </p:txBody>
      </p:sp>
    </p:spTree>
    <p:extLst>
      <p:ext uri="{BB962C8B-B14F-4D97-AF65-F5344CB8AC3E}">
        <p14:creationId xmlns:p14="http://schemas.microsoft.com/office/powerpoint/2010/main" val="2189932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olidFill>
                <a:srgbClr val="374151"/>
              </a:solidFill>
              <a:latin typeface="Söhne"/>
            </a:endParaRPr>
          </a:p>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20</a:t>
            </a:fld>
            <a:endParaRPr lang="nl-NL"/>
          </a:p>
        </p:txBody>
      </p:sp>
    </p:spTree>
    <p:extLst>
      <p:ext uri="{BB962C8B-B14F-4D97-AF65-F5344CB8AC3E}">
        <p14:creationId xmlns:p14="http://schemas.microsoft.com/office/powerpoint/2010/main" val="3348287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nl-NL"/>
          </a:p>
        </p:txBody>
      </p:sp>
      <p:sp>
        <p:nvSpPr>
          <p:cNvPr id="4" name="Tijdelijke aanduiding voor dianummer 3"/>
          <p:cNvSpPr>
            <a:spLocks noGrp="1"/>
          </p:cNvSpPr>
          <p:nvPr>
            <p:ph type="sldNum" sz="quarter" idx="5"/>
          </p:nvPr>
        </p:nvSpPr>
        <p:spPr/>
        <p:txBody>
          <a:bodyPr/>
          <a:lstStyle/>
          <a:p>
            <a:fld id="{5BE90D3E-B04B-43F3-AF71-E96A023DB48B}" type="slidenum">
              <a:rPr lang="nl-NL" smtClean="0"/>
              <a:t>21</a:t>
            </a:fld>
            <a:endParaRPr lang="nl-NL"/>
          </a:p>
        </p:txBody>
      </p:sp>
    </p:spTree>
    <p:extLst>
      <p:ext uri="{BB962C8B-B14F-4D97-AF65-F5344CB8AC3E}">
        <p14:creationId xmlns:p14="http://schemas.microsoft.com/office/powerpoint/2010/main" val="49387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3</a:t>
            </a:fld>
            <a:endParaRPr lang="nl-NL"/>
          </a:p>
        </p:txBody>
      </p:sp>
    </p:spTree>
    <p:extLst>
      <p:ext uri="{BB962C8B-B14F-4D97-AF65-F5344CB8AC3E}">
        <p14:creationId xmlns:p14="http://schemas.microsoft.com/office/powerpoint/2010/main" val="160531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4</a:t>
            </a:fld>
            <a:endParaRPr lang="nl-NL"/>
          </a:p>
        </p:txBody>
      </p:sp>
    </p:spTree>
    <p:extLst>
      <p:ext uri="{BB962C8B-B14F-4D97-AF65-F5344CB8AC3E}">
        <p14:creationId xmlns:p14="http://schemas.microsoft.com/office/powerpoint/2010/main" val="393038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5</a:t>
            </a:fld>
            <a:endParaRPr lang="nl-NL"/>
          </a:p>
        </p:txBody>
      </p:sp>
    </p:spTree>
    <p:extLst>
      <p:ext uri="{BB962C8B-B14F-4D97-AF65-F5344CB8AC3E}">
        <p14:creationId xmlns:p14="http://schemas.microsoft.com/office/powerpoint/2010/main" val="90772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6</a:t>
            </a:fld>
            <a:endParaRPr lang="nl-NL"/>
          </a:p>
        </p:txBody>
      </p:sp>
    </p:spTree>
    <p:extLst>
      <p:ext uri="{BB962C8B-B14F-4D97-AF65-F5344CB8AC3E}">
        <p14:creationId xmlns:p14="http://schemas.microsoft.com/office/powerpoint/2010/main" val="291058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7</a:t>
            </a:fld>
            <a:endParaRPr lang="nl-NL"/>
          </a:p>
        </p:txBody>
      </p:sp>
    </p:spTree>
    <p:extLst>
      <p:ext uri="{BB962C8B-B14F-4D97-AF65-F5344CB8AC3E}">
        <p14:creationId xmlns:p14="http://schemas.microsoft.com/office/powerpoint/2010/main" val="76228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8</a:t>
            </a:fld>
            <a:endParaRPr lang="nl-NL"/>
          </a:p>
        </p:txBody>
      </p:sp>
    </p:spTree>
    <p:extLst>
      <p:ext uri="{BB962C8B-B14F-4D97-AF65-F5344CB8AC3E}">
        <p14:creationId xmlns:p14="http://schemas.microsoft.com/office/powerpoint/2010/main" val="226203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A4B4509-9233-46C1-A6A7-86226B87B860}" type="slidenum">
              <a:rPr lang="nl-NL" smtClean="0"/>
              <a:t>9</a:t>
            </a:fld>
            <a:endParaRPr lang="nl-NL"/>
          </a:p>
        </p:txBody>
      </p:sp>
    </p:spTree>
    <p:extLst>
      <p:ext uri="{BB962C8B-B14F-4D97-AF65-F5344CB8AC3E}">
        <p14:creationId xmlns:p14="http://schemas.microsoft.com/office/powerpoint/2010/main" val="849958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resentatie blauw">
    <p:bg>
      <p:bgRef idx="1001">
        <a:schemeClr val="bg1"/>
      </p:bgRef>
    </p:bg>
    <p:spTree>
      <p:nvGrpSpPr>
        <p:cNvPr id="1" name=""/>
        <p:cNvGrpSpPr/>
        <p:nvPr/>
      </p:nvGrpSpPr>
      <p:grpSpPr>
        <a:xfrm>
          <a:off x="0" y="0"/>
          <a:ext cx="0" cy="0"/>
          <a:chOff x="0" y="0"/>
          <a:chExt cx="0" cy="0"/>
        </a:xfrm>
      </p:grpSpPr>
      <p:pic>
        <p:nvPicPr>
          <p:cNvPr id="6" name="Picture 5" descr="A picture containing airplane, clock&#10;&#10;Description automatically generated">
            <a:extLst>
              <a:ext uri="{FF2B5EF4-FFF2-40B4-BE49-F238E27FC236}">
                <a16:creationId xmlns:a16="http://schemas.microsoft.com/office/drawing/2014/main" id="{47D4D7DA-8906-724A-A60D-3BDD65905570}"/>
              </a:ext>
            </a:extLst>
          </p:cNvPr>
          <p:cNvPicPr>
            <a:picLocks noChangeAspect="1"/>
          </p:cNvPicPr>
          <p:nvPr userDrawn="1"/>
        </p:nvPicPr>
        <p:blipFill>
          <a:blip r:embed="rId2"/>
          <a:stretch>
            <a:fillRect/>
          </a:stretch>
        </p:blipFill>
        <p:spPr>
          <a:xfrm>
            <a:off x="-12700" y="0"/>
            <a:ext cx="12204700" cy="6858000"/>
          </a:xfrm>
          <a:prstGeom prst="rect">
            <a:avLst/>
          </a:prstGeom>
        </p:spPr>
      </p:pic>
      <p:sp>
        <p:nvSpPr>
          <p:cNvPr id="2" name="Title 1">
            <a:extLst>
              <a:ext uri="{FF2B5EF4-FFF2-40B4-BE49-F238E27FC236}">
                <a16:creationId xmlns:a16="http://schemas.microsoft.com/office/drawing/2014/main" id="{FDF7222D-0398-954C-9B57-F64E3500D99D}"/>
              </a:ext>
            </a:extLst>
          </p:cNvPr>
          <p:cNvSpPr>
            <a:spLocks noGrp="1"/>
          </p:cNvSpPr>
          <p:nvPr>
            <p:ph type="ctrTitle"/>
          </p:nvPr>
        </p:nvSpPr>
        <p:spPr>
          <a:xfrm>
            <a:off x="1102895" y="2336169"/>
            <a:ext cx="9986210" cy="1686557"/>
          </a:xfrm>
          <a:prstGeom prst="rect">
            <a:avLst/>
          </a:prstGeom>
        </p:spPr>
        <p:txBody>
          <a:bodyPr anchor="ctr">
            <a:noAutofit/>
          </a:bodyPr>
          <a:lstStyle>
            <a:lvl1pPr algn="ctr">
              <a:defRPr sz="3600" baseline="0">
                <a:solidFill>
                  <a:schemeClr val="tx1"/>
                </a:solidFill>
              </a:defRPr>
            </a:lvl1pPr>
          </a:lstStyle>
          <a:p>
            <a:r>
              <a:rPr lang="nl-NL"/>
              <a:t>Klik om stijl te bewerken</a:t>
            </a:r>
            <a:endParaRPr lang="aa-ET"/>
          </a:p>
        </p:txBody>
      </p:sp>
      <p:sp>
        <p:nvSpPr>
          <p:cNvPr id="3" name="Subtitle 2">
            <a:extLst>
              <a:ext uri="{FF2B5EF4-FFF2-40B4-BE49-F238E27FC236}">
                <a16:creationId xmlns:a16="http://schemas.microsoft.com/office/drawing/2014/main" id="{762BF4C0-EEA1-0842-B5BF-DC36C2876BFB}"/>
              </a:ext>
            </a:extLst>
          </p:cNvPr>
          <p:cNvSpPr>
            <a:spLocks noGrp="1"/>
          </p:cNvSpPr>
          <p:nvPr>
            <p:ph type="subTitle" idx="1"/>
          </p:nvPr>
        </p:nvSpPr>
        <p:spPr>
          <a:xfrm>
            <a:off x="1102896" y="5705306"/>
            <a:ext cx="9986209" cy="1158431"/>
          </a:xfrm>
        </p:spPr>
        <p:txBody>
          <a:bodyPr/>
          <a:lstStyle>
            <a:lvl1pPr marL="0" indent="0" algn="ctr">
              <a:buNone/>
              <a:defRPr sz="2400" b="0" i="1">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aa-ET"/>
          </a:p>
        </p:txBody>
      </p:sp>
      <p:pic>
        <p:nvPicPr>
          <p:cNvPr id="8" name="Afbeelding 7">
            <a:extLst>
              <a:ext uri="{FF2B5EF4-FFF2-40B4-BE49-F238E27FC236}">
                <a16:creationId xmlns:a16="http://schemas.microsoft.com/office/drawing/2014/main" id="{D282921B-8536-4C41-878E-DD0541C916A9}"/>
              </a:ext>
            </a:extLst>
          </p:cNvPr>
          <p:cNvPicPr>
            <a:picLocks noChangeAspect="1"/>
          </p:cNvPicPr>
          <p:nvPr userDrawn="1"/>
        </p:nvPicPr>
        <p:blipFill>
          <a:blip r:embed="rId3"/>
          <a:stretch>
            <a:fillRect/>
          </a:stretch>
        </p:blipFill>
        <p:spPr>
          <a:xfrm>
            <a:off x="5376428" y="782891"/>
            <a:ext cx="1426443" cy="1314228"/>
          </a:xfrm>
          <a:prstGeom prst="rect">
            <a:avLst/>
          </a:prstGeom>
        </p:spPr>
      </p:pic>
    </p:spTree>
    <p:extLst>
      <p:ext uri="{BB962C8B-B14F-4D97-AF65-F5344CB8AC3E}">
        <p14:creationId xmlns:p14="http://schemas.microsoft.com/office/powerpoint/2010/main" val="28752770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ie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5A4F4-3D18-B943-B048-63DEA97DC987}"/>
              </a:ext>
            </a:extLst>
          </p:cNvPr>
          <p:cNvSpPr>
            <a:spLocks noGrp="1"/>
          </p:cNvSpPr>
          <p:nvPr>
            <p:ph sz="half" idx="1"/>
          </p:nvPr>
        </p:nvSpPr>
        <p:spPr>
          <a:xfrm>
            <a:off x="838200" y="1825625"/>
            <a:ext cx="3072618"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sp>
        <p:nvSpPr>
          <p:cNvPr id="9" name="Content Placeholder 2">
            <a:extLst>
              <a:ext uri="{FF2B5EF4-FFF2-40B4-BE49-F238E27FC236}">
                <a16:creationId xmlns:a16="http://schemas.microsoft.com/office/drawing/2014/main" id="{0A0C19F4-9360-8E4C-B522-A9856FCE212F}"/>
              </a:ext>
            </a:extLst>
          </p:cNvPr>
          <p:cNvSpPr>
            <a:spLocks noGrp="1"/>
          </p:cNvSpPr>
          <p:nvPr>
            <p:ph sz="half" idx="12"/>
          </p:nvPr>
        </p:nvSpPr>
        <p:spPr>
          <a:xfrm>
            <a:off x="4142935" y="1825625"/>
            <a:ext cx="3072618"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sp>
        <p:nvSpPr>
          <p:cNvPr id="10" name="Content Placeholder 2">
            <a:extLst>
              <a:ext uri="{FF2B5EF4-FFF2-40B4-BE49-F238E27FC236}">
                <a16:creationId xmlns:a16="http://schemas.microsoft.com/office/drawing/2014/main" id="{7BC766B7-C0B7-654B-8B6D-FF9B77910803}"/>
              </a:ext>
            </a:extLst>
          </p:cNvPr>
          <p:cNvSpPr>
            <a:spLocks noGrp="1"/>
          </p:cNvSpPr>
          <p:nvPr>
            <p:ph sz="half" idx="13"/>
          </p:nvPr>
        </p:nvSpPr>
        <p:spPr>
          <a:xfrm>
            <a:off x="7447670" y="1825625"/>
            <a:ext cx="3072618"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sp>
        <p:nvSpPr>
          <p:cNvPr id="11" name="Title 2">
            <a:extLst>
              <a:ext uri="{FF2B5EF4-FFF2-40B4-BE49-F238E27FC236}">
                <a16:creationId xmlns:a16="http://schemas.microsoft.com/office/drawing/2014/main" id="{09532A37-6304-D741-ADB0-997C1C49B0A0}"/>
              </a:ext>
            </a:extLst>
          </p:cNvPr>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stijl te bewerken</a:t>
            </a:r>
            <a:endParaRPr lang="en-US"/>
          </a:p>
        </p:txBody>
      </p:sp>
      <p:sp>
        <p:nvSpPr>
          <p:cNvPr id="13" name="Tijdelijke aanduiding voor dianummer 7">
            <a:extLst>
              <a:ext uri="{FF2B5EF4-FFF2-40B4-BE49-F238E27FC236}">
                <a16:creationId xmlns:a16="http://schemas.microsoft.com/office/drawing/2014/main" id="{0AC5D4E1-9311-D743-AEB4-5D3AAD653CCF}"/>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14" name="Date Placeholder 3">
            <a:extLst>
              <a:ext uri="{FF2B5EF4-FFF2-40B4-BE49-F238E27FC236}">
                <a16:creationId xmlns:a16="http://schemas.microsoft.com/office/drawing/2014/main" id="{4D637A84-59F2-8B49-BBDF-997BD2487C80}"/>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D7EA19BC-B9F1-3343-8B21-B572F3AC42AB}" type="datetime1">
              <a:rPr lang="en-US" smtClean="0"/>
              <a:t>2/21/2024</a:t>
            </a:fld>
            <a:endParaRPr lang="aa-ET"/>
          </a:p>
        </p:txBody>
      </p:sp>
      <p:pic>
        <p:nvPicPr>
          <p:cNvPr id="8" name="Afbeelding 7">
            <a:extLst>
              <a:ext uri="{FF2B5EF4-FFF2-40B4-BE49-F238E27FC236}">
                <a16:creationId xmlns:a16="http://schemas.microsoft.com/office/drawing/2014/main" id="{1BD16EB7-DA66-42CD-BE8A-5289C80D90D9}"/>
              </a:ext>
            </a:extLst>
          </p:cNvPr>
          <p:cNvPicPr>
            <a:picLocks noChangeAspect="1"/>
          </p:cNvPicPr>
          <p:nvPr userDrawn="1"/>
        </p:nvPicPr>
        <p:blipFill>
          <a:blip r:embed="rId2"/>
          <a:stretch>
            <a:fillRect/>
          </a:stretch>
        </p:blipFill>
        <p:spPr>
          <a:xfrm>
            <a:off x="10802942" y="5806777"/>
            <a:ext cx="1036949" cy="955484"/>
          </a:xfrm>
          <a:prstGeom prst="rect">
            <a:avLst/>
          </a:prstGeom>
        </p:spPr>
      </p:pic>
    </p:spTree>
    <p:extLst>
      <p:ext uri="{BB962C8B-B14F-4D97-AF65-F5344CB8AC3E}">
        <p14:creationId xmlns:p14="http://schemas.microsoft.com/office/powerpoint/2010/main" val="277420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6D795CD-BB38-1D44-9275-334B9967E294}"/>
              </a:ext>
            </a:extLst>
          </p:cNvPr>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stijl te bewerken</a:t>
            </a:r>
            <a:endParaRPr lang="en-US"/>
          </a:p>
        </p:txBody>
      </p:sp>
      <p:sp>
        <p:nvSpPr>
          <p:cNvPr id="8" name="Tijdelijke aanduiding voor dianummer 7">
            <a:extLst>
              <a:ext uri="{FF2B5EF4-FFF2-40B4-BE49-F238E27FC236}">
                <a16:creationId xmlns:a16="http://schemas.microsoft.com/office/drawing/2014/main" id="{2213D669-9D6B-9D48-8D5A-DC97693C5AA2}"/>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9" name="Date Placeholder 3">
            <a:extLst>
              <a:ext uri="{FF2B5EF4-FFF2-40B4-BE49-F238E27FC236}">
                <a16:creationId xmlns:a16="http://schemas.microsoft.com/office/drawing/2014/main" id="{0F40E586-EAA6-6944-B567-4482E3377ADC}"/>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3F6E763B-A78A-7343-9177-BF537A349987}" type="datetime1">
              <a:rPr lang="en-US" smtClean="0"/>
              <a:t>2/21/2024</a:t>
            </a:fld>
            <a:endParaRPr lang="aa-ET"/>
          </a:p>
        </p:txBody>
      </p:sp>
      <p:pic>
        <p:nvPicPr>
          <p:cNvPr id="6" name="Afbeelding 5">
            <a:extLst>
              <a:ext uri="{FF2B5EF4-FFF2-40B4-BE49-F238E27FC236}">
                <a16:creationId xmlns:a16="http://schemas.microsoft.com/office/drawing/2014/main" id="{EB4A326C-7A93-4DCE-8219-C2984C0D19E6}"/>
              </a:ext>
            </a:extLst>
          </p:cNvPr>
          <p:cNvPicPr>
            <a:picLocks noChangeAspect="1"/>
          </p:cNvPicPr>
          <p:nvPr userDrawn="1"/>
        </p:nvPicPr>
        <p:blipFill>
          <a:blip r:embed="rId2"/>
          <a:stretch>
            <a:fillRect/>
          </a:stretch>
        </p:blipFill>
        <p:spPr>
          <a:xfrm>
            <a:off x="10802942" y="5806777"/>
            <a:ext cx="1036949" cy="955484"/>
          </a:xfrm>
          <a:prstGeom prst="rect">
            <a:avLst/>
          </a:prstGeom>
        </p:spPr>
      </p:pic>
    </p:spTree>
    <p:extLst>
      <p:ext uri="{BB962C8B-B14F-4D97-AF65-F5344CB8AC3E}">
        <p14:creationId xmlns:p14="http://schemas.microsoft.com/office/powerpoint/2010/main" val="6897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ina met quote">
    <p:bg>
      <p:bgRef idx="1001">
        <a:schemeClr val="bg1"/>
      </p:bgRef>
    </p:bg>
    <p:spTree>
      <p:nvGrpSpPr>
        <p:cNvPr id="1" name=""/>
        <p:cNvGrpSpPr/>
        <p:nvPr/>
      </p:nvGrpSpPr>
      <p:grpSpPr>
        <a:xfrm>
          <a:off x="0" y="0"/>
          <a:ext cx="0" cy="0"/>
          <a:chOff x="0" y="0"/>
          <a:chExt cx="0" cy="0"/>
        </a:xfrm>
      </p:grpSpPr>
      <p:pic>
        <p:nvPicPr>
          <p:cNvPr id="6" name="Picture 5" descr="A picture containing airplane, clock&#10;&#10;Description automatically generated">
            <a:extLst>
              <a:ext uri="{FF2B5EF4-FFF2-40B4-BE49-F238E27FC236}">
                <a16:creationId xmlns:a16="http://schemas.microsoft.com/office/drawing/2014/main" id="{58FEE351-1331-9444-991C-7D5200B31246}"/>
              </a:ext>
            </a:extLst>
          </p:cNvPr>
          <p:cNvPicPr>
            <a:picLocks noChangeAspect="1"/>
          </p:cNvPicPr>
          <p:nvPr userDrawn="1"/>
        </p:nvPicPr>
        <p:blipFill>
          <a:blip r:embed="rId2"/>
          <a:stretch>
            <a:fillRect/>
          </a:stretch>
        </p:blipFill>
        <p:spPr>
          <a:xfrm>
            <a:off x="-12700" y="0"/>
            <a:ext cx="12192000" cy="6858000"/>
          </a:xfrm>
          <a:prstGeom prst="rect">
            <a:avLst/>
          </a:prstGeom>
        </p:spPr>
      </p:pic>
      <p:sp>
        <p:nvSpPr>
          <p:cNvPr id="7" name="Title 1">
            <a:extLst>
              <a:ext uri="{FF2B5EF4-FFF2-40B4-BE49-F238E27FC236}">
                <a16:creationId xmlns:a16="http://schemas.microsoft.com/office/drawing/2014/main" id="{2E6CB24D-7CCD-40BF-83EA-A8FB24473BE6}"/>
              </a:ext>
            </a:extLst>
          </p:cNvPr>
          <p:cNvSpPr txBox="1">
            <a:spLocks/>
          </p:cNvSpPr>
          <p:nvPr userDrawn="1"/>
        </p:nvSpPr>
        <p:spPr>
          <a:xfrm>
            <a:off x="1266364" y="2832289"/>
            <a:ext cx="9628162" cy="1954616"/>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3600" b="1" kern="1200">
                <a:solidFill>
                  <a:schemeClr val="bg1"/>
                </a:solidFill>
                <a:latin typeface="Hero New" panose="02000500000000000000" pitchFamily="50" charset="0"/>
                <a:ea typeface="+mj-ea"/>
                <a:cs typeface="+mj-cs"/>
              </a:defRPr>
            </a:lvl1pPr>
          </a:lstStyle>
          <a:p>
            <a:r>
              <a:rPr lang="nl-NL" i="1">
                <a:latin typeface="Georgia" panose="02040502050405020303" pitchFamily="18" charset="0"/>
              </a:rPr>
              <a:t>Klik om stijl te bewerken</a:t>
            </a:r>
            <a:endParaRPr lang="aa-ET" i="1">
              <a:latin typeface="Georgia" panose="02040502050405020303" pitchFamily="18" charset="0"/>
            </a:endParaRPr>
          </a:p>
        </p:txBody>
      </p:sp>
      <p:pic>
        <p:nvPicPr>
          <p:cNvPr id="5" name="Afbeelding 4">
            <a:extLst>
              <a:ext uri="{FF2B5EF4-FFF2-40B4-BE49-F238E27FC236}">
                <a16:creationId xmlns:a16="http://schemas.microsoft.com/office/drawing/2014/main" id="{B7DC0557-C9F8-45AF-87BD-8405B4AA2F58}"/>
              </a:ext>
            </a:extLst>
          </p:cNvPr>
          <p:cNvPicPr>
            <a:picLocks noChangeAspect="1"/>
          </p:cNvPicPr>
          <p:nvPr userDrawn="1"/>
        </p:nvPicPr>
        <p:blipFill>
          <a:blip r:embed="rId3"/>
          <a:stretch>
            <a:fillRect/>
          </a:stretch>
        </p:blipFill>
        <p:spPr>
          <a:xfrm>
            <a:off x="5382778" y="759031"/>
            <a:ext cx="1426443" cy="1314228"/>
          </a:xfrm>
          <a:prstGeom prst="rect">
            <a:avLst/>
          </a:prstGeom>
        </p:spPr>
      </p:pic>
    </p:spTree>
    <p:extLst>
      <p:ext uri="{BB962C8B-B14F-4D97-AF65-F5344CB8AC3E}">
        <p14:creationId xmlns:p14="http://schemas.microsoft.com/office/powerpoint/2010/main" val="9278232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ppenpla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D4CD1-2FB6-FC4E-973F-A12D9CB86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585"/>
            <a:ext cx="12192000" cy="6852141"/>
          </a:xfrm>
          <a:prstGeom prst="rect">
            <a:avLst/>
          </a:prstGeom>
        </p:spPr>
      </p:pic>
      <p:sp>
        <p:nvSpPr>
          <p:cNvPr id="5" name="Content Placeholder 4"/>
          <p:cNvSpPr>
            <a:spLocks noGrp="1"/>
          </p:cNvSpPr>
          <p:nvPr>
            <p:ph sz="quarter" idx="18" hasCustomPrompt="1"/>
          </p:nvPr>
        </p:nvSpPr>
        <p:spPr>
          <a:xfrm>
            <a:off x="514138" y="1644619"/>
            <a:ext cx="2062284" cy="4059839"/>
          </a:xfrm>
          <a:solidFill>
            <a:schemeClr val="bg1"/>
          </a:solidFill>
          <a:ln w="3175">
            <a:solidFill>
              <a:schemeClr val="bg2"/>
            </a:solidFill>
          </a:ln>
        </p:spPr>
        <p:txBody>
          <a:bodyPr/>
          <a:lstStyle>
            <a:lvl1pPr>
              <a:lnSpc>
                <a:spcPct val="100000"/>
              </a:lnSpc>
              <a:defRPr sz="2000">
                <a:solidFill>
                  <a:schemeClr val="bg1"/>
                </a:solidFill>
                <a:latin typeface="+mn-lt"/>
              </a:defRPr>
            </a:lvl1pPr>
            <a:lvl2pPr>
              <a:defRPr sz="1467"/>
            </a:lvl2pPr>
            <a:lvl3pPr>
              <a:defRPr sz="1467"/>
            </a:lvl3pPr>
            <a:lvl4pPr>
              <a:defRPr sz="1467"/>
            </a:lvl4pPr>
            <a:lvl5pPr>
              <a:defRPr sz="1467"/>
            </a:lvl5pPr>
          </a:lstStyle>
          <a:p>
            <a:pPr lvl="0"/>
            <a:r>
              <a:rPr lang="en-US"/>
              <a:t>Click to edit Master text styles</a:t>
            </a:r>
          </a:p>
        </p:txBody>
      </p:sp>
      <p:sp>
        <p:nvSpPr>
          <p:cNvPr id="26" name="Content Placeholder 4">
            <a:extLst>
              <a:ext uri="{FF2B5EF4-FFF2-40B4-BE49-F238E27FC236}">
                <a16:creationId xmlns:a16="http://schemas.microsoft.com/office/drawing/2014/main" id="{02B30028-0ADB-BE4A-801E-7A4120FE0DC5}"/>
              </a:ext>
            </a:extLst>
          </p:cNvPr>
          <p:cNvSpPr>
            <a:spLocks noGrp="1"/>
          </p:cNvSpPr>
          <p:nvPr>
            <p:ph sz="quarter" idx="19"/>
          </p:nvPr>
        </p:nvSpPr>
        <p:spPr>
          <a:xfrm>
            <a:off x="2806541" y="1644619"/>
            <a:ext cx="2062284" cy="4059839"/>
          </a:xfrm>
          <a:solidFill>
            <a:schemeClr val="bg1"/>
          </a:solidFill>
          <a:ln w="3175">
            <a:solidFill>
              <a:schemeClr val="bg2"/>
            </a:solidFill>
          </a:ln>
        </p:spPr>
        <p:txBody>
          <a:bodyPr/>
          <a:lstStyle>
            <a:lvl1pPr>
              <a:lnSpc>
                <a:spcPct val="100000"/>
              </a:lnSpc>
              <a:defRPr sz="2000">
                <a:solidFill>
                  <a:schemeClr val="bg1"/>
                </a:solidFill>
                <a:latin typeface="+mn-lt"/>
              </a:defRPr>
            </a:lvl1pPr>
            <a:lvl2pPr>
              <a:defRPr sz="1467"/>
            </a:lvl2pPr>
            <a:lvl3pPr>
              <a:defRPr sz="1467"/>
            </a:lvl3pPr>
            <a:lvl4pPr>
              <a:defRPr sz="1467"/>
            </a:lvl4pPr>
            <a:lvl5pPr>
              <a:defRPr sz="1467"/>
            </a:lvl5pPr>
          </a:lstStyle>
          <a:p>
            <a:pPr lvl="0"/>
            <a:r>
              <a:rPr lang="nl-NL"/>
              <a:t>Tekststijl van het model bewerken</a:t>
            </a:r>
          </a:p>
        </p:txBody>
      </p:sp>
      <p:sp>
        <p:nvSpPr>
          <p:cNvPr id="27" name="Content Placeholder 4">
            <a:extLst>
              <a:ext uri="{FF2B5EF4-FFF2-40B4-BE49-F238E27FC236}">
                <a16:creationId xmlns:a16="http://schemas.microsoft.com/office/drawing/2014/main" id="{B1802C61-F69C-1F47-A0A4-E4DC84E44C22}"/>
              </a:ext>
            </a:extLst>
          </p:cNvPr>
          <p:cNvSpPr>
            <a:spLocks noGrp="1"/>
          </p:cNvSpPr>
          <p:nvPr>
            <p:ph sz="quarter" idx="20" hasCustomPrompt="1"/>
          </p:nvPr>
        </p:nvSpPr>
        <p:spPr>
          <a:xfrm>
            <a:off x="5038213" y="1644619"/>
            <a:ext cx="2062284" cy="4059839"/>
          </a:xfrm>
          <a:solidFill>
            <a:schemeClr val="bg1"/>
          </a:solidFill>
          <a:ln w="3175">
            <a:solidFill>
              <a:schemeClr val="bg2"/>
            </a:solidFill>
          </a:ln>
        </p:spPr>
        <p:txBody>
          <a:bodyPr/>
          <a:lstStyle>
            <a:lvl1pPr>
              <a:lnSpc>
                <a:spcPct val="100000"/>
              </a:lnSpc>
              <a:defRPr sz="2000">
                <a:solidFill>
                  <a:schemeClr val="bg1"/>
                </a:solidFill>
                <a:latin typeface="+mn-lt"/>
              </a:defRPr>
            </a:lvl1pPr>
            <a:lvl2pPr>
              <a:defRPr sz="1467"/>
            </a:lvl2pPr>
            <a:lvl3pPr>
              <a:defRPr sz="1467"/>
            </a:lvl3pPr>
            <a:lvl4pPr>
              <a:defRPr sz="1467"/>
            </a:lvl4pPr>
            <a:lvl5pPr>
              <a:defRPr sz="1467"/>
            </a:lvl5pPr>
          </a:lstStyle>
          <a:p>
            <a:pPr lvl="0"/>
            <a:r>
              <a:rPr lang="en-US"/>
              <a:t>Click to edit Master text styles</a:t>
            </a:r>
          </a:p>
        </p:txBody>
      </p:sp>
      <p:sp>
        <p:nvSpPr>
          <p:cNvPr id="28" name="Content Placeholder 4">
            <a:extLst>
              <a:ext uri="{FF2B5EF4-FFF2-40B4-BE49-F238E27FC236}">
                <a16:creationId xmlns:a16="http://schemas.microsoft.com/office/drawing/2014/main" id="{F88AACAC-7114-6B44-9CF7-A00AB083283E}"/>
              </a:ext>
            </a:extLst>
          </p:cNvPr>
          <p:cNvSpPr>
            <a:spLocks noGrp="1"/>
          </p:cNvSpPr>
          <p:nvPr>
            <p:ph sz="quarter" idx="21" hasCustomPrompt="1"/>
          </p:nvPr>
        </p:nvSpPr>
        <p:spPr>
          <a:xfrm>
            <a:off x="7330615" y="1644619"/>
            <a:ext cx="2062284" cy="4059839"/>
          </a:xfrm>
          <a:solidFill>
            <a:schemeClr val="bg1"/>
          </a:solidFill>
          <a:ln w="3175">
            <a:solidFill>
              <a:schemeClr val="bg2"/>
            </a:solidFill>
          </a:ln>
        </p:spPr>
        <p:txBody>
          <a:bodyPr/>
          <a:lstStyle>
            <a:lvl1pPr>
              <a:lnSpc>
                <a:spcPct val="100000"/>
              </a:lnSpc>
              <a:defRPr sz="2000">
                <a:solidFill>
                  <a:schemeClr val="bg1"/>
                </a:solidFill>
                <a:latin typeface="+mn-lt"/>
              </a:defRPr>
            </a:lvl1pPr>
            <a:lvl2pPr>
              <a:defRPr sz="1467"/>
            </a:lvl2pPr>
            <a:lvl3pPr>
              <a:defRPr sz="1467"/>
            </a:lvl3pPr>
            <a:lvl4pPr>
              <a:defRPr sz="1467"/>
            </a:lvl4pPr>
            <a:lvl5pPr>
              <a:defRPr sz="1467"/>
            </a:lvl5pPr>
          </a:lstStyle>
          <a:p>
            <a:pPr lvl="0"/>
            <a:r>
              <a:rPr lang="en-US"/>
              <a:t>Click to edit Master text styles</a:t>
            </a:r>
          </a:p>
        </p:txBody>
      </p:sp>
      <p:sp>
        <p:nvSpPr>
          <p:cNvPr id="29" name="Content Placeholder 4">
            <a:extLst>
              <a:ext uri="{FF2B5EF4-FFF2-40B4-BE49-F238E27FC236}">
                <a16:creationId xmlns:a16="http://schemas.microsoft.com/office/drawing/2014/main" id="{6912B1EE-07AA-F048-A6BA-244212584A08}"/>
              </a:ext>
            </a:extLst>
          </p:cNvPr>
          <p:cNvSpPr>
            <a:spLocks noGrp="1"/>
          </p:cNvSpPr>
          <p:nvPr>
            <p:ph sz="quarter" idx="22" hasCustomPrompt="1"/>
          </p:nvPr>
        </p:nvSpPr>
        <p:spPr>
          <a:xfrm>
            <a:off x="9623018" y="1644619"/>
            <a:ext cx="2062284" cy="4059839"/>
          </a:xfrm>
          <a:solidFill>
            <a:schemeClr val="bg1"/>
          </a:solidFill>
          <a:ln w="3175">
            <a:solidFill>
              <a:schemeClr val="bg2"/>
            </a:solidFill>
          </a:ln>
        </p:spPr>
        <p:txBody>
          <a:bodyPr/>
          <a:lstStyle>
            <a:lvl1pPr>
              <a:lnSpc>
                <a:spcPct val="100000"/>
              </a:lnSpc>
              <a:defRPr sz="2000">
                <a:solidFill>
                  <a:schemeClr val="bg1"/>
                </a:solidFill>
                <a:latin typeface="+mn-lt"/>
              </a:defRPr>
            </a:lvl1pPr>
            <a:lvl2pPr>
              <a:defRPr sz="1467"/>
            </a:lvl2pPr>
            <a:lvl3pPr>
              <a:defRPr sz="1467"/>
            </a:lvl3pPr>
            <a:lvl4pPr>
              <a:defRPr sz="1467"/>
            </a:lvl4pPr>
            <a:lvl5pPr>
              <a:defRPr sz="1467"/>
            </a:lvl5pPr>
          </a:lstStyle>
          <a:p>
            <a:pPr lvl="0"/>
            <a:r>
              <a:rPr lang="en-US"/>
              <a:t>Click to edit Master text styles</a:t>
            </a:r>
          </a:p>
        </p:txBody>
      </p:sp>
      <p:sp>
        <p:nvSpPr>
          <p:cNvPr id="30" name="Content Placeholder 5">
            <a:extLst>
              <a:ext uri="{FF2B5EF4-FFF2-40B4-BE49-F238E27FC236}">
                <a16:creationId xmlns:a16="http://schemas.microsoft.com/office/drawing/2014/main" id="{BAF3C83B-B0FE-1D46-AA3F-306F2384866F}"/>
              </a:ext>
            </a:extLst>
          </p:cNvPr>
          <p:cNvSpPr>
            <a:spLocks noGrp="1"/>
          </p:cNvSpPr>
          <p:nvPr>
            <p:ph sz="quarter" idx="23" hasCustomPrompt="1"/>
          </p:nvPr>
        </p:nvSpPr>
        <p:spPr>
          <a:xfrm>
            <a:off x="507999" y="1153542"/>
            <a:ext cx="2068423" cy="391200"/>
          </a:xfrm>
        </p:spPr>
        <p:txBody>
          <a:bodyPr/>
          <a:lstStyle>
            <a:lvl1pPr>
              <a:defRPr sz="1867"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31" name="Content Placeholder 5">
            <a:extLst>
              <a:ext uri="{FF2B5EF4-FFF2-40B4-BE49-F238E27FC236}">
                <a16:creationId xmlns:a16="http://schemas.microsoft.com/office/drawing/2014/main" id="{7D5F63BC-87E9-C840-9D6A-0AD22141336D}"/>
              </a:ext>
            </a:extLst>
          </p:cNvPr>
          <p:cNvSpPr>
            <a:spLocks noGrp="1"/>
          </p:cNvSpPr>
          <p:nvPr>
            <p:ph sz="quarter" idx="24" hasCustomPrompt="1"/>
          </p:nvPr>
        </p:nvSpPr>
        <p:spPr>
          <a:xfrm>
            <a:off x="2808377" y="1161210"/>
            <a:ext cx="2068423" cy="391200"/>
          </a:xfrm>
        </p:spPr>
        <p:txBody>
          <a:bodyPr/>
          <a:lstStyle>
            <a:lvl1pPr>
              <a:defRPr sz="1800"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32" name="Content Placeholder 5">
            <a:extLst>
              <a:ext uri="{FF2B5EF4-FFF2-40B4-BE49-F238E27FC236}">
                <a16:creationId xmlns:a16="http://schemas.microsoft.com/office/drawing/2014/main" id="{A33A3C4E-B889-1E44-BB97-562427662EE0}"/>
              </a:ext>
            </a:extLst>
          </p:cNvPr>
          <p:cNvSpPr>
            <a:spLocks noGrp="1"/>
          </p:cNvSpPr>
          <p:nvPr>
            <p:ph sz="quarter" idx="25" hasCustomPrompt="1"/>
          </p:nvPr>
        </p:nvSpPr>
        <p:spPr>
          <a:xfrm>
            <a:off x="5039742" y="1161210"/>
            <a:ext cx="2068423" cy="391200"/>
          </a:xfrm>
        </p:spPr>
        <p:txBody>
          <a:bodyPr/>
          <a:lstStyle>
            <a:lvl1pPr>
              <a:defRPr sz="1867"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33" name="Content Placeholder 5">
            <a:extLst>
              <a:ext uri="{FF2B5EF4-FFF2-40B4-BE49-F238E27FC236}">
                <a16:creationId xmlns:a16="http://schemas.microsoft.com/office/drawing/2014/main" id="{AA819619-42A5-5543-B0E3-8212B061C935}"/>
              </a:ext>
            </a:extLst>
          </p:cNvPr>
          <p:cNvSpPr>
            <a:spLocks noGrp="1"/>
          </p:cNvSpPr>
          <p:nvPr>
            <p:ph sz="quarter" idx="26" hasCustomPrompt="1"/>
          </p:nvPr>
        </p:nvSpPr>
        <p:spPr>
          <a:xfrm>
            <a:off x="7324783" y="1153542"/>
            <a:ext cx="2068423" cy="391200"/>
          </a:xfrm>
        </p:spPr>
        <p:txBody>
          <a:bodyPr/>
          <a:lstStyle>
            <a:lvl1pPr>
              <a:defRPr sz="1800"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34" name="Content Placeholder 5">
            <a:extLst>
              <a:ext uri="{FF2B5EF4-FFF2-40B4-BE49-F238E27FC236}">
                <a16:creationId xmlns:a16="http://schemas.microsoft.com/office/drawing/2014/main" id="{EE09F4B5-13E3-154F-9E55-732E14C7C5E2}"/>
              </a:ext>
            </a:extLst>
          </p:cNvPr>
          <p:cNvSpPr>
            <a:spLocks noGrp="1"/>
          </p:cNvSpPr>
          <p:nvPr>
            <p:ph sz="quarter" idx="27" hasCustomPrompt="1"/>
          </p:nvPr>
        </p:nvSpPr>
        <p:spPr>
          <a:xfrm>
            <a:off x="9632827" y="1153542"/>
            <a:ext cx="2068423" cy="391200"/>
          </a:xfrm>
        </p:spPr>
        <p:txBody>
          <a:bodyPr/>
          <a:lstStyle>
            <a:lvl1pPr>
              <a:defRPr sz="1867"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16" name="Title 2">
            <a:extLst>
              <a:ext uri="{FF2B5EF4-FFF2-40B4-BE49-F238E27FC236}">
                <a16:creationId xmlns:a16="http://schemas.microsoft.com/office/drawing/2014/main" id="{533DA7A4-ACEB-0F43-B779-5074FDFB9F04}"/>
              </a:ext>
            </a:extLst>
          </p:cNvPr>
          <p:cNvSpPr>
            <a:spLocks noGrp="1"/>
          </p:cNvSpPr>
          <p:nvPr>
            <p:ph type="title"/>
          </p:nvPr>
        </p:nvSpPr>
        <p:spPr>
          <a:xfrm>
            <a:off x="838197" y="511719"/>
            <a:ext cx="9479511" cy="507791"/>
          </a:xfrm>
          <a:prstGeom prst="rect">
            <a:avLst/>
          </a:prstGeom>
        </p:spPr>
        <p:txBody>
          <a:bodyPr>
            <a:noAutofit/>
          </a:bodyPr>
          <a:lstStyle>
            <a:lvl1pPr>
              <a:defRPr sz="3600">
                <a:latin typeface="+mj-lt"/>
              </a:defRPr>
            </a:lvl1pPr>
          </a:lstStyle>
          <a:p>
            <a:r>
              <a:rPr lang="nl-NL"/>
              <a:t>Klik om stijl te bewerken</a:t>
            </a:r>
            <a:endParaRPr lang="en-US"/>
          </a:p>
        </p:txBody>
      </p:sp>
    </p:spTree>
    <p:extLst>
      <p:ext uri="{BB962C8B-B14F-4D97-AF65-F5344CB8AC3E}">
        <p14:creationId xmlns:p14="http://schemas.microsoft.com/office/powerpoint/2010/main" val="123968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 Q-Consult">
    <p:bg>
      <p:bgRef idx="1001">
        <a:schemeClr val="bg1"/>
      </p:bgRef>
    </p:bg>
    <p:spTree>
      <p:nvGrpSpPr>
        <p:cNvPr id="1" name=""/>
        <p:cNvGrpSpPr/>
        <p:nvPr/>
      </p:nvGrpSpPr>
      <p:grpSpPr>
        <a:xfrm>
          <a:off x="0" y="0"/>
          <a:ext cx="0" cy="0"/>
          <a:chOff x="0" y="0"/>
          <a:chExt cx="0" cy="0"/>
        </a:xfrm>
      </p:grpSpPr>
      <p:pic>
        <p:nvPicPr>
          <p:cNvPr id="6" name="Picture 5" descr="A picture containing airplane, clock&#10;&#10;Description automatically generated">
            <a:extLst>
              <a:ext uri="{FF2B5EF4-FFF2-40B4-BE49-F238E27FC236}">
                <a16:creationId xmlns:a16="http://schemas.microsoft.com/office/drawing/2014/main" id="{C379323D-49EA-6645-8CAA-183E74090020}"/>
              </a:ext>
            </a:extLst>
          </p:cNvPr>
          <p:cNvPicPr>
            <a:picLocks noChangeAspect="1"/>
          </p:cNvPicPr>
          <p:nvPr userDrawn="1"/>
        </p:nvPicPr>
        <p:blipFill>
          <a:blip r:embed="rId2"/>
          <a:stretch>
            <a:fillRect/>
          </a:stretch>
        </p:blipFill>
        <p:spPr>
          <a:xfrm>
            <a:off x="-12700" y="0"/>
            <a:ext cx="12192000" cy="6858000"/>
          </a:xfrm>
          <a:prstGeom prst="rect">
            <a:avLst/>
          </a:prstGeom>
        </p:spPr>
      </p:pic>
      <p:sp>
        <p:nvSpPr>
          <p:cNvPr id="3" name="TextBox 2">
            <a:extLst>
              <a:ext uri="{FF2B5EF4-FFF2-40B4-BE49-F238E27FC236}">
                <a16:creationId xmlns:a16="http://schemas.microsoft.com/office/drawing/2014/main" id="{C745B119-259C-C34B-B2E4-57EBDDD0D5DC}"/>
              </a:ext>
            </a:extLst>
          </p:cNvPr>
          <p:cNvSpPr txBox="1"/>
          <p:nvPr userDrawn="1"/>
        </p:nvSpPr>
        <p:spPr>
          <a:xfrm>
            <a:off x="1298248" y="3220256"/>
            <a:ext cx="9628162" cy="1815882"/>
          </a:xfrm>
          <a:prstGeom prst="rect">
            <a:avLst/>
          </a:prstGeom>
          <a:noFill/>
        </p:spPr>
        <p:txBody>
          <a:bodyPr wrap="square" lIns="0" tIns="0" rIns="0" bIns="0" rtlCol="0">
            <a:noAutofit/>
          </a:bodyPr>
          <a:lstStyle/>
          <a:p>
            <a:pPr lvl="0" algn="ctr"/>
            <a:r>
              <a:rPr lang="nl-NL" sz="1600" b="0" i="1">
                <a:solidFill>
                  <a:schemeClr val="bg1"/>
                </a:solidFill>
                <a:latin typeface="Georgia" panose="02040502050405020303" pitchFamily="18" charset="0"/>
              </a:rPr>
              <a:t>Alleen verandering die van binnenuit gedragen wordt, kan structureel zijn. En dat geldt zeker in de zorg. Q-Consult Zorg biedt nieuwe inzichten, denkt mee over ambities en ontwikkelt nieuwe werkwijzen. Specifiek op het gebied van (financiële) bedrijfsvoering, doelmatigheid, kwaliteit &amp; veiligheid en data. Altijd in nauwe samenwerking met zorgorganisaties, inclusief een soepele implementatie in de dagelijkse praktijk. Onze consultants zijn betrokken, bevlogen en slim. Ze maken zich de bedrijfscultuur snel eigen en kunnen daardoor zorgen voor resultaat met een breed draagvlak. Resultaat dat dus structureel is. </a:t>
            </a:r>
            <a:endParaRPr lang="en-GB" sz="1600" b="0" i="1">
              <a:solidFill>
                <a:schemeClr val="bg1"/>
              </a:solidFill>
              <a:latin typeface="Georgia" panose="02040502050405020303" pitchFamily="18" charset="0"/>
            </a:endParaRPr>
          </a:p>
        </p:txBody>
      </p:sp>
      <p:sp>
        <p:nvSpPr>
          <p:cNvPr id="7" name="TextBox 6">
            <a:extLst>
              <a:ext uri="{FF2B5EF4-FFF2-40B4-BE49-F238E27FC236}">
                <a16:creationId xmlns:a16="http://schemas.microsoft.com/office/drawing/2014/main" id="{257BC172-FD29-EA4D-BBF7-6A6B221D8A51}"/>
              </a:ext>
            </a:extLst>
          </p:cNvPr>
          <p:cNvSpPr txBox="1"/>
          <p:nvPr userDrawn="1"/>
        </p:nvSpPr>
        <p:spPr>
          <a:xfrm>
            <a:off x="0" y="2378299"/>
            <a:ext cx="12305440" cy="646331"/>
          </a:xfrm>
          <a:prstGeom prst="rect">
            <a:avLst/>
          </a:prstGeom>
          <a:noFill/>
        </p:spPr>
        <p:txBody>
          <a:bodyPr wrap="square" rtlCol="0">
            <a:spAutoFit/>
          </a:bodyPr>
          <a:lstStyle/>
          <a:p>
            <a:pPr algn="ctr"/>
            <a:r>
              <a:rPr lang="en-GB" sz="3600" b="1" err="1">
                <a:solidFill>
                  <a:schemeClr val="bg1"/>
                </a:solidFill>
                <a:latin typeface="+mj-lt"/>
              </a:rPr>
              <a:t>Brengt</a:t>
            </a:r>
            <a:r>
              <a:rPr lang="en-GB" sz="3600" b="1">
                <a:solidFill>
                  <a:schemeClr val="bg1"/>
                </a:solidFill>
                <a:latin typeface="+mj-lt"/>
              </a:rPr>
              <a:t> </a:t>
            </a:r>
            <a:r>
              <a:rPr lang="en-GB" sz="3600" b="1" err="1">
                <a:solidFill>
                  <a:schemeClr val="bg1"/>
                </a:solidFill>
                <a:latin typeface="+mj-lt"/>
              </a:rPr>
              <a:t>verandering</a:t>
            </a:r>
            <a:r>
              <a:rPr lang="en-GB" sz="3600" b="1">
                <a:solidFill>
                  <a:schemeClr val="bg1"/>
                </a:solidFill>
                <a:latin typeface="+mj-lt"/>
              </a:rPr>
              <a:t> in de </a:t>
            </a:r>
            <a:r>
              <a:rPr lang="en-GB" sz="3600" b="1" err="1">
                <a:solidFill>
                  <a:schemeClr val="bg1"/>
                </a:solidFill>
                <a:latin typeface="+mj-lt"/>
              </a:rPr>
              <a:t>praktijk</a:t>
            </a:r>
            <a:endParaRPr lang="aa-ET" sz="3600" b="1">
              <a:solidFill>
                <a:schemeClr val="bg1"/>
              </a:solidFill>
              <a:latin typeface="+mj-lt"/>
            </a:endParaRPr>
          </a:p>
        </p:txBody>
      </p:sp>
      <p:pic>
        <p:nvPicPr>
          <p:cNvPr id="8" name="Afbeelding 7">
            <a:extLst>
              <a:ext uri="{FF2B5EF4-FFF2-40B4-BE49-F238E27FC236}">
                <a16:creationId xmlns:a16="http://schemas.microsoft.com/office/drawing/2014/main" id="{89A70C74-D171-4032-A655-751E235C45AA}"/>
              </a:ext>
            </a:extLst>
          </p:cNvPr>
          <p:cNvPicPr>
            <a:picLocks noChangeAspect="1"/>
          </p:cNvPicPr>
          <p:nvPr userDrawn="1"/>
        </p:nvPicPr>
        <p:blipFill>
          <a:blip r:embed="rId3"/>
          <a:stretch>
            <a:fillRect/>
          </a:stretch>
        </p:blipFill>
        <p:spPr>
          <a:xfrm>
            <a:off x="5382778" y="805684"/>
            <a:ext cx="1426443" cy="1314228"/>
          </a:xfrm>
          <a:prstGeom prst="rect">
            <a:avLst/>
          </a:prstGeom>
        </p:spPr>
      </p:pic>
    </p:spTree>
    <p:extLst>
      <p:ext uri="{BB962C8B-B14F-4D97-AF65-F5344CB8AC3E}">
        <p14:creationId xmlns:p14="http://schemas.microsoft.com/office/powerpoint/2010/main" val="21202657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slide lichtgrijs">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EFB05DB6-851E-9647-935E-845C00134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814" cy="6858000"/>
          </a:xfrm>
          <a:prstGeom prst="rect">
            <a:avLst/>
          </a:prstGeom>
        </p:spPr>
      </p:pic>
      <p:sp>
        <p:nvSpPr>
          <p:cNvPr id="11" name="TextBox 10">
            <a:extLst>
              <a:ext uri="{FF2B5EF4-FFF2-40B4-BE49-F238E27FC236}">
                <a16:creationId xmlns:a16="http://schemas.microsoft.com/office/drawing/2014/main" id="{FE2BC6E9-5F43-8A4F-BBA9-6FED23D45C47}"/>
              </a:ext>
            </a:extLst>
          </p:cNvPr>
          <p:cNvSpPr txBox="1"/>
          <p:nvPr userDrawn="1"/>
        </p:nvSpPr>
        <p:spPr>
          <a:xfrm>
            <a:off x="438228" y="2971335"/>
            <a:ext cx="5666792" cy="646331"/>
          </a:xfrm>
          <a:prstGeom prst="rect">
            <a:avLst/>
          </a:prstGeom>
          <a:noFill/>
        </p:spPr>
        <p:txBody>
          <a:bodyPr wrap="square" lIns="0" tIns="0" rIns="0" bIns="0" rtlCol="0">
            <a:noAutofit/>
          </a:bodyPr>
          <a:lstStyle/>
          <a:p>
            <a:pPr algn="l"/>
            <a:r>
              <a:rPr lang="en-GB" sz="3600" b="1" i="0">
                <a:solidFill>
                  <a:schemeClr val="tx1"/>
                </a:solidFill>
                <a:latin typeface="Hero New" panose="02000500000000000000" pitchFamily="2" charset="0"/>
              </a:rPr>
              <a:t>In</a:t>
            </a:r>
            <a:r>
              <a:rPr lang="en-GB" sz="3600" b="1" i="0">
                <a:solidFill>
                  <a:schemeClr val="bg1"/>
                </a:solidFill>
                <a:latin typeface="Hero New" panose="02000500000000000000" pitchFamily="2" charset="0"/>
              </a:rPr>
              <a:t> </a:t>
            </a:r>
            <a:r>
              <a:rPr lang="en-GB" sz="3600" b="1" i="0">
                <a:solidFill>
                  <a:schemeClr val="tx1"/>
                </a:solidFill>
                <a:latin typeface="Hero New" panose="02000500000000000000" pitchFamily="2" charset="0"/>
              </a:rPr>
              <a:t>contact</a:t>
            </a:r>
            <a:r>
              <a:rPr lang="en-GB" sz="3600" b="1" i="0">
                <a:solidFill>
                  <a:schemeClr val="bg1"/>
                </a:solidFill>
                <a:latin typeface="Hero New" panose="02000500000000000000" pitchFamily="2" charset="0"/>
              </a:rPr>
              <a:t> </a:t>
            </a:r>
            <a:r>
              <a:rPr lang="en-GB" sz="3600" b="1" i="0" err="1">
                <a:solidFill>
                  <a:schemeClr val="tx1"/>
                </a:solidFill>
                <a:latin typeface="Hero New" panose="02000500000000000000" pitchFamily="2" charset="0"/>
              </a:rPr>
              <a:t>blijven</a:t>
            </a:r>
            <a:r>
              <a:rPr lang="en-GB" sz="3600" b="1" i="0">
                <a:solidFill>
                  <a:schemeClr val="tx1"/>
                </a:solidFill>
                <a:latin typeface="Hero New" panose="02000500000000000000" pitchFamily="2" charset="0"/>
              </a:rPr>
              <a:t>?</a:t>
            </a:r>
            <a:endParaRPr lang="aa-ET" sz="3600" b="1" i="0">
              <a:solidFill>
                <a:schemeClr val="tx1"/>
              </a:solidFill>
              <a:latin typeface="Hero New" panose="02000500000000000000" pitchFamily="2" charset="0"/>
            </a:endParaRPr>
          </a:p>
        </p:txBody>
      </p:sp>
      <p:sp>
        <p:nvSpPr>
          <p:cNvPr id="10" name="TextBox 9">
            <a:extLst>
              <a:ext uri="{FF2B5EF4-FFF2-40B4-BE49-F238E27FC236}">
                <a16:creationId xmlns:a16="http://schemas.microsoft.com/office/drawing/2014/main" id="{06105F8F-DA0C-0447-90E5-5837926BD56A}"/>
              </a:ext>
            </a:extLst>
          </p:cNvPr>
          <p:cNvSpPr txBox="1"/>
          <p:nvPr userDrawn="1"/>
        </p:nvSpPr>
        <p:spPr>
          <a:xfrm>
            <a:off x="438228" y="3815746"/>
            <a:ext cx="1583435" cy="338554"/>
          </a:xfrm>
          <a:prstGeom prst="rect">
            <a:avLst/>
          </a:prstGeom>
          <a:noFill/>
        </p:spPr>
        <p:txBody>
          <a:bodyPr wrap="square" lIns="0" tIns="0" rIns="0" bIns="0" rtlCol="0">
            <a:noAutofit/>
          </a:bodyPr>
          <a:lstStyle/>
          <a:p>
            <a:pPr lvl="0" algn="l"/>
            <a:r>
              <a:rPr lang="en-GB" sz="1600" b="0" i="1">
                <a:solidFill>
                  <a:schemeClr val="tx1"/>
                </a:solidFill>
                <a:latin typeface="Georgia" panose="02040502050405020303" pitchFamily="18" charset="0"/>
              </a:rPr>
              <a:t>Naam</a:t>
            </a:r>
            <a:r>
              <a:rPr lang="en-GB" sz="1600" b="0" i="1">
                <a:solidFill>
                  <a:schemeClr val="bg1"/>
                </a:solidFill>
                <a:latin typeface="Georgia" panose="02040502050405020303" pitchFamily="18" charset="0"/>
              </a:rPr>
              <a:t>:</a:t>
            </a:r>
          </a:p>
        </p:txBody>
      </p:sp>
      <p:sp>
        <p:nvSpPr>
          <p:cNvPr id="12" name="TextBox 11">
            <a:extLst>
              <a:ext uri="{FF2B5EF4-FFF2-40B4-BE49-F238E27FC236}">
                <a16:creationId xmlns:a16="http://schemas.microsoft.com/office/drawing/2014/main" id="{3DFCBFA4-9E9E-2642-A0E7-42D40C8312E5}"/>
              </a:ext>
            </a:extLst>
          </p:cNvPr>
          <p:cNvSpPr txBox="1"/>
          <p:nvPr userDrawn="1"/>
        </p:nvSpPr>
        <p:spPr>
          <a:xfrm>
            <a:off x="438228" y="4183685"/>
            <a:ext cx="1622916" cy="338554"/>
          </a:xfrm>
          <a:prstGeom prst="rect">
            <a:avLst/>
          </a:prstGeom>
          <a:noFill/>
        </p:spPr>
        <p:txBody>
          <a:bodyPr wrap="square" lIns="0" tIns="0" rIns="0" bIns="0" rtlCol="0">
            <a:noAutofit/>
          </a:bodyPr>
          <a:lstStyle/>
          <a:p>
            <a:pPr lvl="0" algn="l"/>
            <a:r>
              <a:rPr lang="en-GB" sz="1600" b="0" i="1">
                <a:solidFill>
                  <a:schemeClr val="tx1"/>
                </a:solidFill>
                <a:latin typeface="Georgia" panose="02040502050405020303" pitchFamily="18" charset="0"/>
              </a:rPr>
              <a:t>Email</a:t>
            </a:r>
            <a:r>
              <a:rPr lang="en-GB" sz="1600" b="0" i="1">
                <a:solidFill>
                  <a:schemeClr val="bg1"/>
                </a:solidFill>
                <a:latin typeface="Georgia" panose="02040502050405020303" pitchFamily="18" charset="0"/>
              </a:rPr>
              <a:t>:</a:t>
            </a:r>
          </a:p>
        </p:txBody>
      </p:sp>
      <p:sp>
        <p:nvSpPr>
          <p:cNvPr id="13" name="TextBox 12">
            <a:extLst>
              <a:ext uri="{FF2B5EF4-FFF2-40B4-BE49-F238E27FC236}">
                <a16:creationId xmlns:a16="http://schemas.microsoft.com/office/drawing/2014/main" id="{F3374D37-F54D-A74C-B6F9-9DC3DA0E5857}"/>
              </a:ext>
            </a:extLst>
          </p:cNvPr>
          <p:cNvSpPr txBox="1"/>
          <p:nvPr userDrawn="1"/>
        </p:nvSpPr>
        <p:spPr>
          <a:xfrm>
            <a:off x="438228" y="4561878"/>
            <a:ext cx="1599763" cy="338554"/>
          </a:xfrm>
          <a:prstGeom prst="rect">
            <a:avLst/>
          </a:prstGeom>
          <a:noFill/>
        </p:spPr>
        <p:txBody>
          <a:bodyPr wrap="square" lIns="0" tIns="0" rIns="0" bIns="0" rtlCol="0">
            <a:noAutofit/>
          </a:bodyPr>
          <a:lstStyle/>
          <a:p>
            <a:pPr lvl="0" algn="l"/>
            <a:r>
              <a:rPr lang="en-GB" sz="1600" b="0" i="1" err="1">
                <a:solidFill>
                  <a:schemeClr val="tx1"/>
                </a:solidFill>
                <a:latin typeface="Georgia" panose="02040502050405020303" pitchFamily="18" charset="0"/>
              </a:rPr>
              <a:t>Mobiel</a:t>
            </a:r>
            <a:r>
              <a:rPr lang="en-GB" sz="1600" b="0" i="1">
                <a:solidFill>
                  <a:schemeClr val="bg1"/>
                </a:solidFill>
                <a:latin typeface="Georgia" panose="02040502050405020303" pitchFamily="18" charset="0"/>
              </a:rPr>
              <a:t>:</a:t>
            </a:r>
          </a:p>
        </p:txBody>
      </p:sp>
      <p:sp>
        <p:nvSpPr>
          <p:cNvPr id="14" name="Content Placeholder 5">
            <a:extLst>
              <a:ext uri="{FF2B5EF4-FFF2-40B4-BE49-F238E27FC236}">
                <a16:creationId xmlns:a16="http://schemas.microsoft.com/office/drawing/2014/main" id="{34154303-DDE7-9C4B-BD0B-C1EB09E5ACA9}"/>
              </a:ext>
            </a:extLst>
          </p:cNvPr>
          <p:cNvSpPr>
            <a:spLocks noGrp="1"/>
          </p:cNvSpPr>
          <p:nvPr>
            <p:ph sz="quarter" idx="23" hasCustomPrompt="1"/>
          </p:nvPr>
        </p:nvSpPr>
        <p:spPr>
          <a:xfrm>
            <a:off x="1254051" y="4209741"/>
            <a:ext cx="9849377" cy="338554"/>
          </a:xfrm>
        </p:spPr>
        <p:txBody>
          <a:bodyPr>
            <a:normAutofit/>
          </a:bodyPr>
          <a:lstStyle>
            <a:lvl1pPr marL="0" indent="0">
              <a:buNone/>
              <a:defRPr sz="1600" b="0" i="1">
                <a:solidFill>
                  <a:schemeClr val="tx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15" name="Content Placeholder 5">
            <a:extLst>
              <a:ext uri="{FF2B5EF4-FFF2-40B4-BE49-F238E27FC236}">
                <a16:creationId xmlns:a16="http://schemas.microsoft.com/office/drawing/2014/main" id="{80D674C3-35C0-C248-9FCF-B5556D477F0C}"/>
              </a:ext>
            </a:extLst>
          </p:cNvPr>
          <p:cNvSpPr>
            <a:spLocks noGrp="1"/>
          </p:cNvSpPr>
          <p:nvPr>
            <p:ph sz="quarter" idx="24" hasCustomPrompt="1"/>
          </p:nvPr>
        </p:nvSpPr>
        <p:spPr>
          <a:xfrm>
            <a:off x="1254051" y="3838251"/>
            <a:ext cx="9849378" cy="305795"/>
          </a:xfrm>
        </p:spPr>
        <p:txBody>
          <a:bodyPr>
            <a:normAutofit/>
          </a:bodyPr>
          <a:lstStyle>
            <a:lvl1pPr marL="0" indent="0">
              <a:buNone/>
              <a:defRPr sz="1600" b="0" i="1">
                <a:solidFill>
                  <a:schemeClr val="tx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16" name="Content Placeholder 5">
            <a:extLst>
              <a:ext uri="{FF2B5EF4-FFF2-40B4-BE49-F238E27FC236}">
                <a16:creationId xmlns:a16="http://schemas.microsoft.com/office/drawing/2014/main" id="{CCFD4719-9A42-EA48-B5AE-C5F22A633375}"/>
              </a:ext>
            </a:extLst>
          </p:cNvPr>
          <p:cNvSpPr>
            <a:spLocks noGrp="1"/>
          </p:cNvSpPr>
          <p:nvPr>
            <p:ph sz="quarter" idx="25" hasCustomPrompt="1"/>
          </p:nvPr>
        </p:nvSpPr>
        <p:spPr>
          <a:xfrm>
            <a:off x="1254051" y="4583772"/>
            <a:ext cx="9849377" cy="338554"/>
          </a:xfrm>
        </p:spPr>
        <p:txBody>
          <a:bodyPr>
            <a:normAutofit/>
          </a:bodyPr>
          <a:lstStyle>
            <a:lvl1pPr marL="0" indent="0">
              <a:buNone/>
              <a:defRPr sz="1600" b="0" i="1">
                <a:solidFill>
                  <a:schemeClr val="tx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pic>
        <p:nvPicPr>
          <p:cNvPr id="3" name="Afbeelding 2">
            <a:extLst>
              <a:ext uri="{FF2B5EF4-FFF2-40B4-BE49-F238E27FC236}">
                <a16:creationId xmlns:a16="http://schemas.microsoft.com/office/drawing/2014/main" id="{CA710306-E928-47C9-AF53-61CE6AD6DE90}"/>
              </a:ext>
            </a:extLst>
          </p:cNvPr>
          <p:cNvPicPr>
            <a:picLocks noChangeAspect="1"/>
          </p:cNvPicPr>
          <p:nvPr userDrawn="1"/>
        </p:nvPicPr>
        <p:blipFill>
          <a:blip r:embed="rId3"/>
          <a:stretch>
            <a:fillRect/>
          </a:stretch>
        </p:blipFill>
        <p:spPr>
          <a:xfrm>
            <a:off x="4654334" y="537245"/>
            <a:ext cx="2085831" cy="1921964"/>
          </a:xfrm>
          <a:prstGeom prst="rect">
            <a:avLst/>
          </a:prstGeom>
        </p:spPr>
      </p:pic>
      <p:sp>
        <p:nvSpPr>
          <p:cNvPr id="17" name="Content Placeholder 5">
            <a:extLst>
              <a:ext uri="{FF2B5EF4-FFF2-40B4-BE49-F238E27FC236}">
                <a16:creationId xmlns:a16="http://schemas.microsoft.com/office/drawing/2014/main" id="{34154303-DDE7-9C4B-BD0B-C1EB09E5ACA9}"/>
              </a:ext>
            </a:extLst>
          </p:cNvPr>
          <p:cNvSpPr>
            <a:spLocks noGrp="1"/>
          </p:cNvSpPr>
          <p:nvPr>
            <p:ph sz="quarter" idx="26" hasCustomPrompt="1"/>
          </p:nvPr>
        </p:nvSpPr>
        <p:spPr>
          <a:xfrm>
            <a:off x="1254052" y="4209741"/>
            <a:ext cx="9849377" cy="338554"/>
          </a:xfrm>
        </p:spPr>
        <p:txBody>
          <a:bodyPr>
            <a:noAutofit/>
          </a:bodyPr>
          <a:lstStyle>
            <a:lvl1pPr marL="0" indent="0">
              <a:buNone/>
              <a:defRPr sz="1600" b="0" i="1">
                <a:solidFill>
                  <a:schemeClr val="tx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18" name="Content Placeholder 5">
            <a:extLst>
              <a:ext uri="{FF2B5EF4-FFF2-40B4-BE49-F238E27FC236}">
                <a16:creationId xmlns:a16="http://schemas.microsoft.com/office/drawing/2014/main" id="{80D674C3-35C0-C248-9FCF-B5556D477F0C}"/>
              </a:ext>
            </a:extLst>
          </p:cNvPr>
          <p:cNvSpPr>
            <a:spLocks noGrp="1"/>
          </p:cNvSpPr>
          <p:nvPr>
            <p:ph sz="quarter" idx="27" hasCustomPrompt="1"/>
          </p:nvPr>
        </p:nvSpPr>
        <p:spPr>
          <a:xfrm>
            <a:off x="1254052" y="3838251"/>
            <a:ext cx="9849378" cy="305795"/>
          </a:xfrm>
        </p:spPr>
        <p:txBody>
          <a:bodyPr>
            <a:noAutofit/>
          </a:bodyPr>
          <a:lstStyle>
            <a:lvl1pPr marL="0" indent="0">
              <a:buNone/>
              <a:defRPr sz="1600" b="0" i="1">
                <a:solidFill>
                  <a:schemeClr val="tx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19" name="Content Placeholder 5">
            <a:extLst>
              <a:ext uri="{FF2B5EF4-FFF2-40B4-BE49-F238E27FC236}">
                <a16:creationId xmlns:a16="http://schemas.microsoft.com/office/drawing/2014/main" id="{CCFD4719-9A42-EA48-B5AE-C5F22A633375}"/>
              </a:ext>
            </a:extLst>
          </p:cNvPr>
          <p:cNvSpPr>
            <a:spLocks noGrp="1"/>
          </p:cNvSpPr>
          <p:nvPr>
            <p:ph sz="quarter" idx="28" hasCustomPrompt="1"/>
          </p:nvPr>
        </p:nvSpPr>
        <p:spPr>
          <a:xfrm>
            <a:off x="1254052" y="4583772"/>
            <a:ext cx="9849377" cy="338554"/>
          </a:xfrm>
        </p:spPr>
        <p:txBody>
          <a:bodyPr>
            <a:noAutofit/>
          </a:bodyPr>
          <a:lstStyle>
            <a:lvl1pPr marL="0" indent="0">
              <a:buNone/>
              <a:defRPr sz="1600" b="0" i="1">
                <a:solidFill>
                  <a:schemeClr val="tx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Tree>
    <p:extLst>
      <p:ext uri="{BB962C8B-B14F-4D97-AF65-F5344CB8AC3E}">
        <p14:creationId xmlns:p14="http://schemas.microsoft.com/office/powerpoint/2010/main" val="154964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slide donkergrijs">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2B7CA0-3EB3-A542-B9BA-4F3BD59331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6111"/>
          </a:xfrm>
          <a:prstGeom prst="rect">
            <a:avLst/>
          </a:prstGeom>
        </p:spPr>
      </p:pic>
      <p:sp>
        <p:nvSpPr>
          <p:cNvPr id="4" name="TextBox 3">
            <a:extLst>
              <a:ext uri="{FF2B5EF4-FFF2-40B4-BE49-F238E27FC236}">
                <a16:creationId xmlns:a16="http://schemas.microsoft.com/office/drawing/2014/main" id="{4A7FF49B-3EA0-0142-AD53-402044DD77A3}"/>
              </a:ext>
            </a:extLst>
          </p:cNvPr>
          <p:cNvSpPr txBox="1"/>
          <p:nvPr userDrawn="1"/>
        </p:nvSpPr>
        <p:spPr>
          <a:xfrm>
            <a:off x="685799" y="3816867"/>
            <a:ext cx="11635969" cy="646331"/>
          </a:xfrm>
          <a:prstGeom prst="rect">
            <a:avLst/>
          </a:prstGeom>
          <a:noFill/>
        </p:spPr>
        <p:txBody>
          <a:bodyPr wrap="square" lIns="0" tIns="0" rIns="0" bIns="0" rtlCol="0">
            <a:noAutofit/>
          </a:bodyPr>
          <a:lstStyle/>
          <a:p>
            <a:pPr algn="l"/>
            <a:r>
              <a:rPr lang="en-GB" sz="3600" b="1">
                <a:solidFill>
                  <a:schemeClr val="bg1"/>
                </a:solidFill>
                <a:latin typeface="Hero New" panose="02000500000000000000" pitchFamily="50" charset="0"/>
              </a:rPr>
              <a:t>In contact </a:t>
            </a:r>
            <a:r>
              <a:rPr lang="en-GB" sz="3600" b="1" err="1">
                <a:solidFill>
                  <a:schemeClr val="bg1"/>
                </a:solidFill>
                <a:latin typeface="Hero New" panose="02000500000000000000" pitchFamily="50" charset="0"/>
              </a:rPr>
              <a:t>blijven</a:t>
            </a:r>
            <a:r>
              <a:rPr lang="en-GB" sz="3600" b="1">
                <a:solidFill>
                  <a:schemeClr val="bg1"/>
                </a:solidFill>
                <a:latin typeface="Hero New" panose="02000500000000000000" pitchFamily="50" charset="0"/>
              </a:rPr>
              <a:t>?</a:t>
            </a:r>
            <a:endParaRPr lang="aa-ET" sz="3600" b="1">
              <a:solidFill>
                <a:schemeClr val="bg1"/>
              </a:solidFill>
              <a:latin typeface="Hero New" panose="02000500000000000000" pitchFamily="50" charset="0"/>
            </a:endParaRPr>
          </a:p>
        </p:txBody>
      </p:sp>
      <p:sp>
        <p:nvSpPr>
          <p:cNvPr id="5" name="TextBox 4">
            <a:extLst>
              <a:ext uri="{FF2B5EF4-FFF2-40B4-BE49-F238E27FC236}">
                <a16:creationId xmlns:a16="http://schemas.microsoft.com/office/drawing/2014/main" id="{F8BCEF96-02BE-9B4C-8EA5-9580B870143C}"/>
              </a:ext>
            </a:extLst>
          </p:cNvPr>
          <p:cNvSpPr txBox="1"/>
          <p:nvPr userDrawn="1"/>
        </p:nvSpPr>
        <p:spPr>
          <a:xfrm>
            <a:off x="685799" y="4642906"/>
            <a:ext cx="1583435" cy="338554"/>
          </a:xfrm>
          <a:prstGeom prst="rect">
            <a:avLst/>
          </a:prstGeom>
          <a:noFill/>
        </p:spPr>
        <p:txBody>
          <a:bodyPr wrap="square" lIns="0" tIns="0" rIns="0" bIns="0" rtlCol="0">
            <a:noAutofit/>
          </a:bodyPr>
          <a:lstStyle/>
          <a:p>
            <a:pPr lvl="0" algn="l"/>
            <a:r>
              <a:rPr lang="en-GB" sz="1600" b="0" i="1">
                <a:solidFill>
                  <a:schemeClr val="bg1"/>
                </a:solidFill>
                <a:latin typeface="Georgia" panose="02040502050405020303" pitchFamily="18" charset="0"/>
              </a:rPr>
              <a:t>Naam:</a:t>
            </a:r>
          </a:p>
        </p:txBody>
      </p:sp>
      <p:sp>
        <p:nvSpPr>
          <p:cNvPr id="6" name="TextBox 5">
            <a:extLst>
              <a:ext uri="{FF2B5EF4-FFF2-40B4-BE49-F238E27FC236}">
                <a16:creationId xmlns:a16="http://schemas.microsoft.com/office/drawing/2014/main" id="{057C88D2-92BB-F544-8D9C-09849BCC5BC2}"/>
              </a:ext>
            </a:extLst>
          </p:cNvPr>
          <p:cNvSpPr txBox="1"/>
          <p:nvPr userDrawn="1"/>
        </p:nvSpPr>
        <p:spPr>
          <a:xfrm>
            <a:off x="685799" y="5010845"/>
            <a:ext cx="1622916" cy="338554"/>
          </a:xfrm>
          <a:prstGeom prst="rect">
            <a:avLst/>
          </a:prstGeom>
          <a:noFill/>
        </p:spPr>
        <p:txBody>
          <a:bodyPr wrap="square" lIns="0" tIns="0" rIns="0" bIns="0" rtlCol="0">
            <a:noAutofit/>
          </a:bodyPr>
          <a:lstStyle/>
          <a:p>
            <a:pPr lvl="0" algn="l"/>
            <a:r>
              <a:rPr lang="en-GB" sz="1600" b="0" i="1">
                <a:solidFill>
                  <a:schemeClr val="bg1"/>
                </a:solidFill>
                <a:latin typeface="Georgia" panose="02040502050405020303" pitchFamily="18" charset="0"/>
              </a:rPr>
              <a:t>Email:</a:t>
            </a:r>
          </a:p>
        </p:txBody>
      </p:sp>
      <p:sp>
        <p:nvSpPr>
          <p:cNvPr id="7" name="TextBox 6">
            <a:extLst>
              <a:ext uri="{FF2B5EF4-FFF2-40B4-BE49-F238E27FC236}">
                <a16:creationId xmlns:a16="http://schemas.microsoft.com/office/drawing/2014/main" id="{122BA09B-1AF0-A74C-B462-972181883DDF}"/>
              </a:ext>
            </a:extLst>
          </p:cNvPr>
          <p:cNvSpPr txBox="1"/>
          <p:nvPr userDrawn="1"/>
        </p:nvSpPr>
        <p:spPr>
          <a:xfrm>
            <a:off x="685799" y="5389038"/>
            <a:ext cx="1599763" cy="338554"/>
          </a:xfrm>
          <a:prstGeom prst="rect">
            <a:avLst/>
          </a:prstGeom>
          <a:noFill/>
        </p:spPr>
        <p:txBody>
          <a:bodyPr wrap="square" lIns="0" tIns="0" rIns="0" bIns="0" rtlCol="0">
            <a:noAutofit/>
          </a:bodyPr>
          <a:lstStyle/>
          <a:p>
            <a:pPr lvl="0" algn="l"/>
            <a:r>
              <a:rPr lang="en-GB" sz="1600" b="0" i="1" err="1">
                <a:solidFill>
                  <a:schemeClr val="bg1"/>
                </a:solidFill>
                <a:latin typeface="Georgia" panose="02040502050405020303" pitchFamily="18" charset="0"/>
              </a:rPr>
              <a:t>Mobiel</a:t>
            </a:r>
            <a:r>
              <a:rPr lang="en-GB" sz="1600" b="0" i="1">
                <a:solidFill>
                  <a:schemeClr val="bg1"/>
                </a:solidFill>
                <a:latin typeface="Georgia" panose="02040502050405020303" pitchFamily="18" charset="0"/>
              </a:rPr>
              <a:t>:</a:t>
            </a:r>
          </a:p>
        </p:txBody>
      </p:sp>
      <p:sp>
        <p:nvSpPr>
          <p:cNvPr id="8" name="Content Placeholder 5">
            <a:extLst>
              <a:ext uri="{FF2B5EF4-FFF2-40B4-BE49-F238E27FC236}">
                <a16:creationId xmlns:a16="http://schemas.microsoft.com/office/drawing/2014/main" id="{9F2E6628-5B32-0D47-8588-6854CCA7D670}"/>
              </a:ext>
            </a:extLst>
          </p:cNvPr>
          <p:cNvSpPr>
            <a:spLocks noGrp="1"/>
          </p:cNvSpPr>
          <p:nvPr>
            <p:ph sz="quarter" idx="23" hasCustomPrompt="1"/>
          </p:nvPr>
        </p:nvSpPr>
        <p:spPr>
          <a:xfrm>
            <a:off x="1501623" y="5036901"/>
            <a:ext cx="7489976" cy="338554"/>
          </a:xfrm>
        </p:spPr>
        <p:txBody>
          <a:bodyPr>
            <a:noAutofit/>
          </a:bodyPr>
          <a:lstStyle>
            <a:lvl1pPr>
              <a:defRPr sz="1600"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9" name="Content Placeholder 5">
            <a:extLst>
              <a:ext uri="{FF2B5EF4-FFF2-40B4-BE49-F238E27FC236}">
                <a16:creationId xmlns:a16="http://schemas.microsoft.com/office/drawing/2014/main" id="{02CF0D49-CB66-C94F-91D0-816F8082B7AF}"/>
              </a:ext>
            </a:extLst>
          </p:cNvPr>
          <p:cNvSpPr>
            <a:spLocks noGrp="1"/>
          </p:cNvSpPr>
          <p:nvPr>
            <p:ph sz="quarter" idx="24" hasCustomPrompt="1"/>
          </p:nvPr>
        </p:nvSpPr>
        <p:spPr>
          <a:xfrm>
            <a:off x="1501622" y="4665411"/>
            <a:ext cx="7489977" cy="338554"/>
          </a:xfrm>
        </p:spPr>
        <p:txBody>
          <a:bodyPr>
            <a:noAutofit/>
          </a:bodyPr>
          <a:lstStyle>
            <a:lvl1pPr>
              <a:defRPr sz="1600"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sp>
        <p:nvSpPr>
          <p:cNvPr id="10" name="Content Placeholder 5">
            <a:extLst>
              <a:ext uri="{FF2B5EF4-FFF2-40B4-BE49-F238E27FC236}">
                <a16:creationId xmlns:a16="http://schemas.microsoft.com/office/drawing/2014/main" id="{52F2AE2E-04A7-5B42-B68E-39214F4AE7F5}"/>
              </a:ext>
            </a:extLst>
          </p:cNvPr>
          <p:cNvSpPr>
            <a:spLocks noGrp="1"/>
          </p:cNvSpPr>
          <p:nvPr>
            <p:ph sz="quarter" idx="25" hasCustomPrompt="1"/>
          </p:nvPr>
        </p:nvSpPr>
        <p:spPr>
          <a:xfrm>
            <a:off x="1501622" y="5410932"/>
            <a:ext cx="7489975" cy="338554"/>
          </a:xfrm>
        </p:spPr>
        <p:txBody>
          <a:bodyPr>
            <a:noAutofit/>
          </a:bodyPr>
          <a:lstStyle>
            <a:lvl1pPr>
              <a:defRPr sz="1600" b="0" i="1">
                <a:solidFill>
                  <a:schemeClr val="bg1"/>
                </a:solidFill>
                <a:latin typeface="Georgia" panose="02040502050405020303" pitchFamily="18" charset="0"/>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a:t>
            </a:r>
          </a:p>
        </p:txBody>
      </p:sp>
      <p:pic>
        <p:nvPicPr>
          <p:cNvPr id="3" name="Afbeelding 2">
            <a:extLst>
              <a:ext uri="{FF2B5EF4-FFF2-40B4-BE49-F238E27FC236}">
                <a16:creationId xmlns:a16="http://schemas.microsoft.com/office/drawing/2014/main" id="{D240884E-5528-46BF-9E75-98C0E97A7D41}"/>
              </a:ext>
            </a:extLst>
          </p:cNvPr>
          <p:cNvPicPr>
            <a:picLocks noChangeAspect="1"/>
          </p:cNvPicPr>
          <p:nvPr userDrawn="1"/>
        </p:nvPicPr>
        <p:blipFill>
          <a:blip r:embed="rId3"/>
          <a:stretch>
            <a:fillRect/>
          </a:stretch>
        </p:blipFill>
        <p:spPr>
          <a:xfrm>
            <a:off x="4729260" y="512514"/>
            <a:ext cx="2171161" cy="2000360"/>
          </a:xfrm>
          <a:prstGeom prst="rect">
            <a:avLst/>
          </a:prstGeom>
        </p:spPr>
      </p:pic>
    </p:spTree>
    <p:extLst>
      <p:ext uri="{BB962C8B-B14F-4D97-AF65-F5344CB8AC3E}">
        <p14:creationId xmlns:p14="http://schemas.microsoft.com/office/powerpoint/2010/main" val="20964329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915DA-9F7F-20D1-77BD-971E68C399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852F2A-5A14-3AE0-0363-94A3FC33B4E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54A4BC-9C77-620C-B8B0-70DEE8FFC387}"/>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0ADF7BF0-3BCC-6090-4D35-206BE80B59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99CE95-9487-C430-EB38-452E50A2BC94}"/>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183323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 Q donkergrijs">
    <p:spTree>
      <p:nvGrpSpPr>
        <p:cNvPr id="1" name=""/>
        <p:cNvGrpSpPr/>
        <p:nvPr/>
      </p:nvGrpSpPr>
      <p:grpSpPr>
        <a:xfrm>
          <a:off x="0" y="0"/>
          <a:ext cx="0" cy="0"/>
          <a:chOff x="0" y="0"/>
          <a:chExt cx="0" cy="0"/>
        </a:xfrm>
      </p:grpSpPr>
      <p:pic>
        <p:nvPicPr>
          <p:cNvPr id="6" name="Picture 5" descr="A picture containing object, clock, meter&#10;&#10;Description automatically generated">
            <a:extLst>
              <a:ext uri="{FF2B5EF4-FFF2-40B4-BE49-F238E27FC236}">
                <a16:creationId xmlns:a16="http://schemas.microsoft.com/office/drawing/2014/main" id="{1E855D6B-863F-BC48-8839-1BBC53ED3D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6DF862C-AED7-9948-B5B3-AD05D367D4A4}"/>
              </a:ext>
            </a:extLst>
          </p:cNvPr>
          <p:cNvSpPr txBox="1"/>
          <p:nvPr userDrawn="1"/>
        </p:nvSpPr>
        <p:spPr>
          <a:xfrm>
            <a:off x="0" y="2378299"/>
            <a:ext cx="12305440" cy="646331"/>
          </a:xfrm>
          <a:prstGeom prst="rect">
            <a:avLst/>
          </a:prstGeom>
          <a:noFill/>
        </p:spPr>
        <p:txBody>
          <a:bodyPr wrap="square" lIns="0" tIns="0" rIns="0" bIns="0" rtlCol="0">
            <a:noAutofit/>
          </a:bodyPr>
          <a:lstStyle/>
          <a:p>
            <a:pPr algn="ctr"/>
            <a:r>
              <a:rPr lang="en-GB" sz="3600" b="1" i="0" err="1">
                <a:solidFill>
                  <a:schemeClr val="tx1"/>
                </a:solidFill>
                <a:latin typeface="+mj-lt"/>
              </a:rPr>
              <a:t>Brengt</a:t>
            </a:r>
            <a:r>
              <a:rPr lang="en-GB" sz="3600" b="1" i="0">
                <a:solidFill>
                  <a:schemeClr val="tx1"/>
                </a:solidFill>
                <a:latin typeface="+mj-lt"/>
              </a:rPr>
              <a:t> </a:t>
            </a:r>
            <a:r>
              <a:rPr lang="en-GB" sz="3600" b="1" i="0" err="1">
                <a:solidFill>
                  <a:schemeClr val="tx1"/>
                </a:solidFill>
                <a:latin typeface="+mj-lt"/>
              </a:rPr>
              <a:t>verandering</a:t>
            </a:r>
            <a:r>
              <a:rPr lang="en-GB" sz="3600" b="1" i="0">
                <a:solidFill>
                  <a:schemeClr val="tx1"/>
                </a:solidFill>
                <a:latin typeface="+mj-lt"/>
              </a:rPr>
              <a:t> in de </a:t>
            </a:r>
            <a:r>
              <a:rPr lang="en-GB" sz="3600" b="1" i="0" err="1">
                <a:solidFill>
                  <a:schemeClr val="tx1"/>
                </a:solidFill>
                <a:latin typeface="+mj-lt"/>
              </a:rPr>
              <a:t>praktijk</a:t>
            </a:r>
            <a:endParaRPr lang="aa-ET" sz="3600" b="1" i="0">
              <a:solidFill>
                <a:schemeClr val="tx1"/>
              </a:solidFill>
              <a:latin typeface="+mj-lt"/>
            </a:endParaRPr>
          </a:p>
        </p:txBody>
      </p:sp>
      <p:sp>
        <p:nvSpPr>
          <p:cNvPr id="10" name="TextBox 9">
            <a:extLst>
              <a:ext uri="{FF2B5EF4-FFF2-40B4-BE49-F238E27FC236}">
                <a16:creationId xmlns:a16="http://schemas.microsoft.com/office/drawing/2014/main" id="{6EB10EEA-9044-2A48-ADD2-85C06A4918A6}"/>
              </a:ext>
            </a:extLst>
          </p:cNvPr>
          <p:cNvSpPr txBox="1"/>
          <p:nvPr userDrawn="1"/>
        </p:nvSpPr>
        <p:spPr>
          <a:xfrm>
            <a:off x="1298248" y="3388205"/>
            <a:ext cx="9628162" cy="1643527"/>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600" i="1">
                <a:solidFill>
                  <a:schemeClr val="tx1"/>
                </a:solidFill>
                <a:effectLst/>
                <a:latin typeface="Georgia" panose="02040502050405020303" pitchFamily="18" charset="0"/>
                <a:ea typeface="Calibri" panose="020F0502020204030204" pitchFamily="34" charset="0"/>
                <a:cs typeface="Arial" panose="020B0604020202020204" pitchFamily="34" charset="0"/>
              </a:rPr>
              <a:t>Met het organisatieadvies van Q-Consult Zorg, de mensen via Q-Talent en de opleidingen en coaching van </a:t>
            </a:r>
            <a:r>
              <a:rPr lang="nl-NL" sz="1600" i="1" err="1">
                <a:solidFill>
                  <a:schemeClr val="tx1"/>
                </a:solidFill>
                <a:effectLst/>
                <a:latin typeface="Georgia" panose="02040502050405020303" pitchFamily="18" charset="0"/>
                <a:ea typeface="Calibri" panose="020F0502020204030204" pitchFamily="34" charset="0"/>
                <a:cs typeface="Arial" panose="020B0604020202020204" pitchFamily="34" charset="0"/>
              </a:rPr>
              <a:t>Q-Academie</a:t>
            </a:r>
            <a:r>
              <a:rPr lang="nl-NL" sz="1600" i="1">
                <a:solidFill>
                  <a:schemeClr val="tx1"/>
                </a:solidFill>
                <a:effectLst/>
                <a:latin typeface="Georgia" panose="02040502050405020303" pitchFamily="18" charset="0"/>
                <a:ea typeface="Calibri" panose="020F0502020204030204" pitchFamily="34" charset="0"/>
                <a:cs typeface="Arial" panose="020B0604020202020204" pitchFamily="34" charset="0"/>
              </a:rPr>
              <a:t> ondersteunen we zorgorganisaties bij alle kansen en veranderingen die zich aandienen. Niet vanaf de zijlijn, maar samen in het veld. De handen uit de mouwen en de geest op scherp. We kennen de zorg door en door en in alle opzichten: beleidsmatig en op de werkvloer, cure, care en </a:t>
            </a:r>
            <a:r>
              <a:rPr lang="nl-NL" sz="1600" i="1" err="1">
                <a:solidFill>
                  <a:schemeClr val="tx1"/>
                </a:solidFill>
                <a:effectLst/>
                <a:latin typeface="Georgia" panose="02040502050405020303" pitchFamily="18" charset="0"/>
                <a:ea typeface="Calibri" panose="020F0502020204030204" pitchFamily="34" charset="0"/>
                <a:cs typeface="Arial" panose="020B0604020202020204" pitchFamily="34" charset="0"/>
              </a:rPr>
              <a:t>integrated</a:t>
            </a:r>
            <a:r>
              <a:rPr lang="nl-NL" sz="1600" i="1">
                <a:solidFill>
                  <a:schemeClr val="tx1"/>
                </a:solidFill>
                <a:effectLst/>
                <a:latin typeface="Georgia" panose="02040502050405020303" pitchFamily="18" charset="0"/>
                <a:ea typeface="Calibri" panose="020F0502020204030204" pitchFamily="34" charset="0"/>
                <a:cs typeface="Arial" panose="020B0604020202020204" pitchFamily="34" charset="0"/>
              </a:rPr>
              <a:t> care, in organisaties en netwerken en op het gebied van bedrijfsvoering, kwaliteit en data. En vanuit die grote betrokkenheid weten we processen in de zorg daadwerkelijk te versoepelen. Zodat professionals er nog meer kunnen zijn voor patiënten en cliënten. </a:t>
            </a:r>
            <a:endParaRPr lang="aa-E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9B14B89C-716B-4CC9-99DD-50B647739DA6}"/>
              </a:ext>
            </a:extLst>
          </p:cNvPr>
          <p:cNvPicPr>
            <a:picLocks noChangeAspect="1"/>
          </p:cNvPicPr>
          <p:nvPr userDrawn="1"/>
        </p:nvPicPr>
        <p:blipFill>
          <a:blip r:embed="rId3"/>
          <a:stretch>
            <a:fillRect/>
          </a:stretch>
        </p:blipFill>
        <p:spPr>
          <a:xfrm>
            <a:off x="4632578" y="795994"/>
            <a:ext cx="2650326" cy="1400518"/>
          </a:xfrm>
          <a:prstGeom prst="rect">
            <a:avLst/>
          </a:prstGeom>
        </p:spPr>
      </p:pic>
    </p:spTree>
    <p:extLst>
      <p:ext uri="{BB962C8B-B14F-4D97-AF65-F5344CB8AC3E}">
        <p14:creationId xmlns:p14="http://schemas.microsoft.com/office/powerpoint/2010/main" val="1523504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 Q lichtgrijs">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EFB05DB6-851E-9647-935E-845C00134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814" cy="6858000"/>
          </a:xfrm>
          <a:prstGeom prst="rect">
            <a:avLst/>
          </a:prstGeom>
        </p:spPr>
      </p:pic>
      <p:sp>
        <p:nvSpPr>
          <p:cNvPr id="11" name="TextBox 10">
            <a:extLst>
              <a:ext uri="{FF2B5EF4-FFF2-40B4-BE49-F238E27FC236}">
                <a16:creationId xmlns:a16="http://schemas.microsoft.com/office/drawing/2014/main" id="{FE2BC6E9-5F43-8A4F-BBA9-6FED23D45C47}"/>
              </a:ext>
            </a:extLst>
          </p:cNvPr>
          <p:cNvSpPr txBox="1"/>
          <p:nvPr userDrawn="1"/>
        </p:nvSpPr>
        <p:spPr>
          <a:xfrm>
            <a:off x="0" y="2378299"/>
            <a:ext cx="12305440" cy="707886"/>
          </a:xfrm>
          <a:prstGeom prst="rect">
            <a:avLst/>
          </a:prstGeom>
          <a:noFill/>
        </p:spPr>
        <p:txBody>
          <a:bodyPr wrap="square" lIns="0" tIns="0" rIns="0" bIns="0" rtlCol="0">
            <a:noAutofit/>
          </a:bodyPr>
          <a:lstStyle/>
          <a:p>
            <a:pPr algn="ctr"/>
            <a:r>
              <a:rPr lang="en-GB" sz="4000" b="1" i="0" err="1">
                <a:solidFill>
                  <a:schemeClr val="bg1"/>
                </a:solidFill>
                <a:latin typeface="+mj-lt"/>
              </a:rPr>
              <a:t>Brengt</a:t>
            </a:r>
            <a:r>
              <a:rPr lang="en-GB" sz="4000" b="1" i="0">
                <a:solidFill>
                  <a:schemeClr val="bg1"/>
                </a:solidFill>
                <a:latin typeface="+mj-lt"/>
              </a:rPr>
              <a:t> </a:t>
            </a:r>
            <a:r>
              <a:rPr lang="en-GB" sz="4000" b="1" i="0" err="1">
                <a:solidFill>
                  <a:schemeClr val="bg1"/>
                </a:solidFill>
                <a:latin typeface="+mj-lt"/>
              </a:rPr>
              <a:t>verandering</a:t>
            </a:r>
            <a:r>
              <a:rPr lang="en-GB" sz="4000" b="1" i="0">
                <a:solidFill>
                  <a:schemeClr val="bg1"/>
                </a:solidFill>
                <a:latin typeface="+mj-lt"/>
              </a:rPr>
              <a:t> in de </a:t>
            </a:r>
            <a:r>
              <a:rPr lang="en-GB" sz="4000" b="1" i="0" err="1">
                <a:solidFill>
                  <a:schemeClr val="bg1"/>
                </a:solidFill>
                <a:latin typeface="+mj-lt"/>
              </a:rPr>
              <a:t>praktijk</a:t>
            </a:r>
            <a:endParaRPr lang="aa-ET" sz="4000" b="1" i="0">
              <a:solidFill>
                <a:schemeClr val="bg1"/>
              </a:solidFill>
              <a:latin typeface="+mj-lt"/>
            </a:endParaRPr>
          </a:p>
        </p:txBody>
      </p:sp>
      <p:sp>
        <p:nvSpPr>
          <p:cNvPr id="12" name="TextBox 11">
            <a:extLst>
              <a:ext uri="{FF2B5EF4-FFF2-40B4-BE49-F238E27FC236}">
                <a16:creationId xmlns:a16="http://schemas.microsoft.com/office/drawing/2014/main" id="{40124759-C8A3-374D-B3B5-2D230B895639}"/>
              </a:ext>
            </a:extLst>
          </p:cNvPr>
          <p:cNvSpPr txBox="1"/>
          <p:nvPr userDrawn="1"/>
        </p:nvSpPr>
        <p:spPr>
          <a:xfrm>
            <a:off x="1298248" y="3388205"/>
            <a:ext cx="9628162" cy="1643527"/>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600" i="1">
                <a:solidFill>
                  <a:schemeClr val="bg1"/>
                </a:solidFill>
                <a:effectLst/>
                <a:latin typeface="Georgia" panose="02040502050405020303" pitchFamily="18" charset="0"/>
                <a:ea typeface="Calibri" panose="020F0502020204030204" pitchFamily="34" charset="0"/>
                <a:cs typeface="Arial" panose="020B0604020202020204" pitchFamily="34" charset="0"/>
              </a:rPr>
              <a:t>Met het organisatieadvies van Q-Consult Zorg, de mensen via Q-Talent en de opleidingen en coaching van </a:t>
            </a:r>
            <a:r>
              <a:rPr lang="nl-NL" sz="1600" i="1" err="1">
                <a:solidFill>
                  <a:schemeClr val="bg1"/>
                </a:solidFill>
                <a:effectLst/>
                <a:latin typeface="Georgia" panose="02040502050405020303" pitchFamily="18" charset="0"/>
                <a:ea typeface="Calibri" panose="020F0502020204030204" pitchFamily="34" charset="0"/>
                <a:cs typeface="Arial" panose="020B0604020202020204" pitchFamily="34" charset="0"/>
              </a:rPr>
              <a:t>Q-Academie</a:t>
            </a:r>
            <a:r>
              <a:rPr lang="nl-NL" sz="1600" i="1">
                <a:solidFill>
                  <a:schemeClr val="bg1"/>
                </a:solidFill>
                <a:effectLst/>
                <a:latin typeface="Georgia" panose="02040502050405020303" pitchFamily="18" charset="0"/>
                <a:ea typeface="Calibri" panose="020F0502020204030204" pitchFamily="34" charset="0"/>
                <a:cs typeface="Arial" panose="020B0604020202020204" pitchFamily="34" charset="0"/>
              </a:rPr>
              <a:t> ondersteunen we zorgorganisaties bij alle kansen en veranderingen die zich aandienen. Niet vanaf de zijlijn, maar samen in het veld. De handen uit de mouwen en de geest op scherp. We kennen de zorg door en door en in alle opzichten: beleidsmatig en op de werkvloer, cure, care en </a:t>
            </a:r>
            <a:r>
              <a:rPr lang="nl-NL" sz="1600" i="1" err="1">
                <a:solidFill>
                  <a:schemeClr val="bg1"/>
                </a:solidFill>
                <a:effectLst/>
                <a:latin typeface="Georgia" panose="02040502050405020303" pitchFamily="18" charset="0"/>
                <a:ea typeface="Calibri" panose="020F0502020204030204" pitchFamily="34" charset="0"/>
                <a:cs typeface="Arial" panose="020B0604020202020204" pitchFamily="34" charset="0"/>
              </a:rPr>
              <a:t>integrated</a:t>
            </a:r>
            <a:r>
              <a:rPr lang="nl-NL" sz="1600" i="1">
                <a:solidFill>
                  <a:schemeClr val="bg1"/>
                </a:solidFill>
                <a:effectLst/>
                <a:latin typeface="Georgia" panose="02040502050405020303" pitchFamily="18" charset="0"/>
                <a:ea typeface="Calibri" panose="020F0502020204030204" pitchFamily="34" charset="0"/>
                <a:cs typeface="Arial" panose="020B0604020202020204" pitchFamily="34" charset="0"/>
              </a:rPr>
              <a:t> care, in organisaties en netwerken en op het gebied van bedrijfsvoering, kwaliteit en data. En vanuit die grote betrokkenheid weten we processen in de zorg daadwerkelijk te versoepelen. Zodat professionals er nog meer kunnen zijn voor patiënten en cliënten. </a:t>
            </a:r>
            <a:endParaRPr lang="aa-ET"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60C41597-A09A-4B85-B229-A1C74032E439}"/>
              </a:ext>
            </a:extLst>
          </p:cNvPr>
          <p:cNvPicPr>
            <a:picLocks noChangeAspect="1"/>
          </p:cNvPicPr>
          <p:nvPr userDrawn="1"/>
        </p:nvPicPr>
        <p:blipFill>
          <a:blip r:embed="rId3"/>
          <a:stretch>
            <a:fillRect/>
          </a:stretch>
        </p:blipFill>
        <p:spPr>
          <a:xfrm>
            <a:off x="4453149" y="832359"/>
            <a:ext cx="2946893" cy="1459156"/>
          </a:xfrm>
          <a:prstGeom prst="rect">
            <a:avLst/>
          </a:prstGeom>
        </p:spPr>
      </p:pic>
    </p:spTree>
    <p:extLst>
      <p:ext uri="{BB962C8B-B14F-4D97-AF65-F5344CB8AC3E}">
        <p14:creationId xmlns:p14="http://schemas.microsoft.com/office/powerpoint/2010/main" val="297359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resentatie grijs">
    <p:bg>
      <p:bgRef idx="1001">
        <a:schemeClr val="bg1"/>
      </p:bgRef>
    </p:bg>
    <p:spTree>
      <p:nvGrpSpPr>
        <p:cNvPr id="1" name=""/>
        <p:cNvGrpSpPr/>
        <p:nvPr/>
      </p:nvGrpSpPr>
      <p:grpSpPr>
        <a:xfrm>
          <a:off x="0" y="0"/>
          <a:ext cx="0" cy="0"/>
          <a:chOff x="0" y="0"/>
          <a:chExt cx="0" cy="0"/>
        </a:xfrm>
      </p:grpSpPr>
      <p:pic>
        <p:nvPicPr>
          <p:cNvPr id="10" name="Picture 9" descr="A picture containing object, clock, meter&#10;&#10;Description automatically generated">
            <a:extLst>
              <a:ext uri="{FF2B5EF4-FFF2-40B4-BE49-F238E27FC236}">
                <a16:creationId xmlns:a16="http://schemas.microsoft.com/office/drawing/2014/main" id="{8746479B-6911-9745-A697-5E67CD9A217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F7222D-0398-954C-9B57-F64E3500D99D}"/>
              </a:ext>
            </a:extLst>
          </p:cNvPr>
          <p:cNvSpPr>
            <a:spLocks noGrp="1"/>
          </p:cNvSpPr>
          <p:nvPr>
            <p:ph type="ctrTitle"/>
          </p:nvPr>
        </p:nvSpPr>
        <p:spPr>
          <a:xfrm>
            <a:off x="1102895" y="1898848"/>
            <a:ext cx="9986210" cy="1686557"/>
          </a:xfrm>
          <a:prstGeom prst="rect">
            <a:avLst/>
          </a:prstGeom>
        </p:spPr>
        <p:txBody>
          <a:bodyPr anchor="ctr">
            <a:noAutofit/>
          </a:bodyPr>
          <a:lstStyle>
            <a:lvl1pPr algn="ctr">
              <a:defRPr sz="3600"/>
            </a:lvl1pPr>
          </a:lstStyle>
          <a:p>
            <a:r>
              <a:rPr lang="nl-NL"/>
              <a:t>Klik om stijl te bewerken</a:t>
            </a:r>
            <a:endParaRPr lang="aa-ET"/>
          </a:p>
        </p:txBody>
      </p:sp>
      <p:sp>
        <p:nvSpPr>
          <p:cNvPr id="11" name="Subtitle 2">
            <a:extLst>
              <a:ext uri="{FF2B5EF4-FFF2-40B4-BE49-F238E27FC236}">
                <a16:creationId xmlns:a16="http://schemas.microsoft.com/office/drawing/2014/main" id="{407C6209-FF2E-B542-9BA5-7D687F957F00}"/>
              </a:ext>
            </a:extLst>
          </p:cNvPr>
          <p:cNvSpPr>
            <a:spLocks noGrp="1"/>
          </p:cNvSpPr>
          <p:nvPr>
            <p:ph type="subTitle" idx="1"/>
          </p:nvPr>
        </p:nvSpPr>
        <p:spPr>
          <a:xfrm>
            <a:off x="1102896" y="5705306"/>
            <a:ext cx="9986209" cy="1158431"/>
          </a:xfrm>
        </p:spPr>
        <p:txBody>
          <a:bodyPr/>
          <a:lstStyle>
            <a:lvl1pPr marL="0" indent="0" algn="ctr">
              <a:buNone/>
              <a:defRPr sz="2400" b="0" i="1">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aa-ET"/>
          </a:p>
        </p:txBody>
      </p:sp>
      <p:pic>
        <p:nvPicPr>
          <p:cNvPr id="6" name="Afbeelding 5">
            <a:extLst>
              <a:ext uri="{FF2B5EF4-FFF2-40B4-BE49-F238E27FC236}">
                <a16:creationId xmlns:a16="http://schemas.microsoft.com/office/drawing/2014/main" id="{34F80827-D0BA-4519-BAB5-31E5AEFA5B99}"/>
              </a:ext>
            </a:extLst>
          </p:cNvPr>
          <p:cNvPicPr>
            <a:picLocks noChangeAspect="1"/>
          </p:cNvPicPr>
          <p:nvPr userDrawn="1"/>
        </p:nvPicPr>
        <p:blipFill>
          <a:blip r:embed="rId3"/>
          <a:stretch>
            <a:fillRect/>
          </a:stretch>
        </p:blipFill>
        <p:spPr>
          <a:xfrm>
            <a:off x="5382778" y="584620"/>
            <a:ext cx="1426443" cy="1314228"/>
          </a:xfrm>
          <a:prstGeom prst="rect">
            <a:avLst/>
          </a:prstGeom>
        </p:spPr>
      </p:pic>
    </p:spTree>
    <p:extLst>
      <p:ext uri="{BB962C8B-B14F-4D97-AF65-F5344CB8AC3E}">
        <p14:creationId xmlns:p14="http://schemas.microsoft.com/office/powerpoint/2010/main" val="113745140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8645E-BE04-3BAF-8CA7-39ADFF04B8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66D2909-10A5-10DE-707D-9BF60A5CB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79F1AE9-4231-6FF0-3AE3-032C4A1F321F}"/>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EC7C6688-93EA-1973-1EC9-5C1EB152B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BDCA77-0BD6-8906-D3BD-67499280B079}"/>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3923244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915DA-9F7F-20D1-77BD-971E68C399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852F2A-5A14-3AE0-0363-94A3FC33B4E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54A4BC-9C77-620C-B8B0-70DEE8FFC387}"/>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0ADF7BF0-3BCC-6090-4D35-206BE80B59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99CE95-9487-C430-EB38-452E50A2BC94}"/>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7977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58D2A-9B26-DAE3-8E85-8EAACCB19AE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097E384-B112-5B4B-7779-F0011509E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6472EA8-A9FF-6EDE-313E-5BC5AA60FDD6}"/>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C639BF84-2F22-6D64-8769-A5B4FF642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81EE05-FF9C-A52E-837A-C3CF4F3E8118}"/>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2858926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DF352-ED73-4A68-05D6-8A9125FE75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7AF1FA-2045-8A89-0F9A-47A947BFC1D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E6543D9-CB2F-C141-F7EC-5107E3FD190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F93258-B473-B271-5EB2-7F6BAD645688}"/>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6" name="Tijdelijke aanduiding voor voettekst 5">
            <a:extLst>
              <a:ext uri="{FF2B5EF4-FFF2-40B4-BE49-F238E27FC236}">
                <a16:creationId xmlns:a16="http://schemas.microsoft.com/office/drawing/2014/main" id="{E1E8E70C-B033-0A2E-509E-F298DE76D7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1DA510-40EB-7689-D650-8D86BC16553B}"/>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402471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C9547-BA4C-C373-C02F-2290CDBE8C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BA0CD76-7044-904C-82B4-B15FA8ACA1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1BCB5F8-E363-DF9D-04C4-4B9DC07662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99B54F7-3991-051C-C3AB-3329D4F3A1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32BDD5E-14F1-96E5-764E-FBBE6134F96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7740868-6804-E3F4-396A-677CF13C84A3}"/>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8" name="Tijdelijke aanduiding voor voettekst 7">
            <a:extLst>
              <a:ext uri="{FF2B5EF4-FFF2-40B4-BE49-F238E27FC236}">
                <a16:creationId xmlns:a16="http://schemas.microsoft.com/office/drawing/2014/main" id="{29ED9C70-AF1C-96C2-72F8-1256336A848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02BE6DC-6ADB-7D50-8417-BEB27F3F35EE}"/>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341346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2CCB7-4A27-F07D-6407-863A947E67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9DA6C79-4020-C451-B514-92EBB1BC760D}"/>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4" name="Tijdelijke aanduiding voor voettekst 3">
            <a:extLst>
              <a:ext uri="{FF2B5EF4-FFF2-40B4-BE49-F238E27FC236}">
                <a16:creationId xmlns:a16="http://schemas.microsoft.com/office/drawing/2014/main" id="{A87255B7-E091-1A42-2A22-79FCD38439B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56B0D06-ACBC-4351-9CCA-F40CE6B63388}"/>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281701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03E050E-F156-4C16-8C19-78D998D11FBD}"/>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3" name="Tijdelijke aanduiding voor voettekst 2">
            <a:extLst>
              <a:ext uri="{FF2B5EF4-FFF2-40B4-BE49-F238E27FC236}">
                <a16:creationId xmlns:a16="http://schemas.microsoft.com/office/drawing/2014/main" id="{347FD3AD-5DB5-55F0-CCA9-68788D7ECB8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D723731-090E-1E63-E71E-E05F2F0E715D}"/>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144927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351C-EEB6-FCB8-7DE5-98D537E8F4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B703DE2-57B5-6292-4FB2-593A98F53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7F664F-172A-6089-E7F1-6197CDF86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A3A950-EE17-7193-F32A-19A8B90BF15A}"/>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6" name="Tijdelijke aanduiding voor voettekst 5">
            <a:extLst>
              <a:ext uri="{FF2B5EF4-FFF2-40B4-BE49-F238E27FC236}">
                <a16:creationId xmlns:a16="http://schemas.microsoft.com/office/drawing/2014/main" id="{99000F93-3F5E-689F-9CA0-621B6657615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8D2E5A-2625-9A04-B633-B83C2757207F}"/>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104913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09C34-2E77-B7BE-3DCF-24AF3DF28B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6AC302-684C-66B3-4B17-51FA1C6D8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DD2DD84-0EE4-09C6-FC8D-9BCC429D4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922E7C4-1212-774D-F550-70BB3EA05793}"/>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6" name="Tijdelijke aanduiding voor voettekst 5">
            <a:extLst>
              <a:ext uri="{FF2B5EF4-FFF2-40B4-BE49-F238E27FC236}">
                <a16:creationId xmlns:a16="http://schemas.microsoft.com/office/drawing/2014/main" id="{E1A31A89-1055-5B63-9A66-DBF03AE2D0D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0B84EE-881B-6CCE-CA3E-E084EF8C0A06}"/>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2255719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B478A-3517-1AEC-8A9E-959476FC372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08A9A98-2B89-4C56-753C-B24DD809537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ABE159-86FA-38C3-ABE4-67E18B0FC6EF}"/>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4E4BAEA4-6753-2CCF-FC73-FCD0C5B1E9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CE5A81-A79C-3BC9-E373-0B5C323DD67C}"/>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129126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naam en samenvatting">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0" y="16710"/>
            <a:ext cx="12192000" cy="5574257"/>
          </a:xfrm>
          <a:solidFill>
            <a:schemeClr val="bg2"/>
          </a:solidFill>
        </p:spPr>
        <p:txBody>
          <a:bodyPr/>
          <a:lstStyle>
            <a:lvl1pPr>
              <a:defRPr>
                <a:latin typeface="+mn-lt"/>
              </a:defRPr>
            </a:lvl1pPr>
          </a:lstStyle>
          <a:p>
            <a:r>
              <a:rPr lang="nl-NL"/>
              <a:t>Klik op het pictogram als u een afbeelding wilt toevoegen</a:t>
            </a:r>
            <a:endParaRPr lang="en-US"/>
          </a:p>
        </p:txBody>
      </p:sp>
      <p:sp>
        <p:nvSpPr>
          <p:cNvPr id="5" name="Title 4"/>
          <p:cNvSpPr>
            <a:spLocks noGrp="1"/>
          </p:cNvSpPr>
          <p:nvPr>
            <p:ph type="title" hasCustomPrompt="1"/>
          </p:nvPr>
        </p:nvSpPr>
        <p:spPr>
          <a:xfrm>
            <a:off x="1450244" y="749323"/>
            <a:ext cx="9291512" cy="4075896"/>
          </a:xfrm>
          <a:prstGeom prst="rect">
            <a:avLst/>
          </a:prstGeom>
          <a:solidFill>
            <a:srgbClr val="FFFFFF">
              <a:alpha val="89804"/>
            </a:srgbClr>
          </a:solidFill>
        </p:spPr>
        <p:txBody>
          <a:bodyPr wrap="square" lIns="360000" tIns="396000" rIns="2160000" bIns="46800" anchor="t"/>
          <a:lstStyle>
            <a:lvl1pPr>
              <a:lnSpc>
                <a:spcPct val="110000"/>
              </a:lnSpc>
              <a:defRPr b="1" i="0" baseline="0">
                <a:solidFill>
                  <a:schemeClr val="accent2"/>
                </a:solidFill>
                <a:latin typeface="+mj-lt"/>
              </a:defRPr>
            </a:lvl1pPr>
          </a:lstStyle>
          <a:p>
            <a:r>
              <a:rPr lang="en-US" err="1"/>
              <a:t>Klantnaam</a:t>
            </a:r>
            <a:r>
              <a:rPr lang="en-US"/>
              <a:t> </a:t>
            </a:r>
            <a:r>
              <a:rPr lang="en-US" err="1"/>
              <a:t>invoegen</a:t>
            </a:r>
            <a:endParaRPr lang="en-US"/>
          </a:p>
        </p:txBody>
      </p:sp>
      <p:sp>
        <p:nvSpPr>
          <p:cNvPr id="261" name="Text Placeholder 260"/>
          <p:cNvSpPr>
            <a:spLocks noGrp="1"/>
          </p:cNvSpPr>
          <p:nvPr>
            <p:ph type="body" sz="quarter" idx="18" hasCustomPrompt="1"/>
          </p:nvPr>
        </p:nvSpPr>
        <p:spPr>
          <a:xfrm>
            <a:off x="1810800" y="3666451"/>
            <a:ext cx="6935372" cy="933684"/>
          </a:xfrm>
        </p:spPr>
        <p:txBody>
          <a:bodyPr>
            <a:noAutofit/>
          </a:bodyPr>
          <a:lstStyle>
            <a:lvl1pPr>
              <a:defRPr sz="2000">
                <a:latin typeface="+mn-lt"/>
              </a:defRPr>
            </a:lvl1pPr>
            <a:lvl2pPr>
              <a:defRPr sz="1333"/>
            </a:lvl2pPr>
            <a:lvl3pPr>
              <a:defRPr sz="1333"/>
            </a:lvl3pPr>
            <a:lvl4pPr>
              <a:defRPr sz="1333"/>
            </a:lvl4pPr>
            <a:lvl5pPr>
              <a:defRPr sz="1333"/>
            </a:lvl5pPr>
          </a:lstStyle>
          <a:p>
            <a:pPr lvl="0"/>
            <a:r>
              <a:rPr lang="en-US"/>
              <a:t>Click to edit Master text styles</a:t>
            </a:r>
          </a:p>
        </p:txBody>
      </p:sp>
      <p:sp>
        <p:nvSpPr>
          <p:cNvPr id="3" name="Content Placeholder 2"/>
          <p:cNvSpPr>
            <a:spLocks noGrp="1"/>
          </p:cNvSpPr>
          <p:nvPr>
            <p:ph sz="quarter" idx="24" hasCustomPrompt="1"/>
          </p:nvPr>
        </p:nvSpPr>
        <p:spPr>
          <a:xfrm>
            <a:off x="1810800" y="1736913"/>
            <a:ext cx="6935372" cy="1181100"/>
          </a:xfrm>
        </p:spPr>
        <p:txBody>
          <a:bodyPr>
            <a:noAutofit/>
          </a:bodyPr>
          <a:lstStyle>
            <a:lvl1pPr>
              <a:defRPr lang="en-US" sz="3000" b="0" i="0" kern="1200">
                <a:solidFill>
                  <a:schemeClr val="accent1"/>
                </a:solidFill>
                <a:latin typeface="+mj-lt"/>
                <a:ea typeface="Hero New" panose="02000500000000000000" pitchFamily="50" charset="0"/>
                <a:cs typeface="Hero New" panose="02000500000000000000" pitchFamily="50" charset="0"/>
              </a:defRPr>
            </a:lvl1pPr>
            <a:lvl2pPr>
              <a:defRPr lang="en-US" sz="2933" b="1" i="0" kern="1200">
                <a:solidFill>
                  <a:srgbClr val="EA4F45"/>
                </a:solidFill>
                <a:latin typeface="Circular Std" charset="0"/>
                <a:ea typeface="Circular Std" charset="0"/>
                <a:cs typeface="Circular Std" charset="0"/>
              </a:defRPr>
            </a:lvl2pPr>
            <a:lvl3pPr>
              <a:defRPr lang="en-US" sz="2933" b="1" i="0" kern="1200">
                <a:solidFill>
                  <a:srgbClr val="EA4F45"/>
                </a:solidFill>
                <a:latin typeface="Circular Std" charset="0"/>
                <a:ea typeface="Circular Std" charset="0"/>
                <a:cs typeface="Circular Std" charset="0"/>
              </a:defRPr>
            </a:lvl3pPr>
            <a:lvl4pPr>
              <a:defRPr lang="en-US" sz="2933" b="1" i="0" kern="1200">
                <a:solidFill>
                  <a:srgbClr val="EA4F45"/>
                </a:solidFill>
                <a:latin typeface="Circular Std" charset="0"/>
                <a:ea typeface="Circular Std" charset="0"/>
                <a:cs typeface="Circular Std" charset="0"/>
              </a:defRPr>
            </a:lvl4pPr>
            <a:lvl5pPr>
              <a:defRPr lang="en-US" sz="2933" b="1" i="0" kern="1200">
                <a:solidFill>
                  <a:srgbClr val="EA4F45"/>
                </a:solidFill>
                <a:latin typeface="Circular Std" charset="0"/>
                <a:ea typeface="Circular Std" charset="0"/>
                <a:cs typeface="Circular Std" charset="0"/>
              </a:defRPr>
            </a:lvl5pPr>
          </a:lstStyle>
          <a:p>
            <a:pPr lvl="0"/>
            <a:r>
              <a:rPr lang="en-US" err="1"/>
              <a:t>projecttitel</a:t>
            </a:r>
            <a:endParaRPr lang="en-US"/>
          </a:p>
        </p:txBody>
      </p:sp>
      <p:sp>
        <p:nvSpPr>
          <p:cNvPr id="22" name="Text Placeholder 260">
            <a:extLst>
              <a:ext uri="{FF2B5EF4-FFF2-40B4-BE49-F238E27FC236}">
                <a16:creationId xmlns:a16="http://schemas.microsoft.com/office/drawing/2014/main" id="{36F92EB7-6FB4-8448-8AEE-DB310B1D207A}"/>
              </a:ext>
            </a:extLst>
          </p:cNvPr>
          <p:cNvSpPr>
            <a:spLocks noGrp="1"/>
          </p:cNvSpPr>
          <p:nvPr>
            <p:ph type="body" sz="quarter" idx="25" hasCustomPrompt="1"/>
          </p:nvPr>
        </p:nvSpPr>
        <p:spPr>
          <a:xfrm>
            <a:off x="1810800" y="3336450"/>
            <a:ext cx="6935372" cy="330001"/>
          </a:xfrm>
        </p:spPr>
        <p:txBody>
          <a:bodyPr>
            <a:noAutofit/>
          </a:bodyPr>
          <a:lstStyle>
            <a:lvl1pPr>
              <a:defRPr sz="2000">
                <a:solidFill>
                  <a:schemeClr val="accent2"/>
                </a:solidFill>
                <a:latin typeface="+mn-lt"/>
              </a:defRPr>
            </a:lvl1pPr>
            <a:lvl2pPr>
              <a:defRPr sz="1333"/>
            </a:lvl2pPr>
            <a:lvl3pPr>
              <a:defRPr sz="1333"/>
            </a:lvl3pPr>
            <a:lvl4pPr>
              <a:defRPr sz="1333"/>
            </a:lvl4pPr>
            <a:lvl5pPr>
              <a:defRPr sz="1333"/>
            </a:lvl5pPr>
          </a:lstStyle>
          <a:p>
            <a:pPr lvl="0"/>
            <a:r>
              <a:rPr lang="en-US"/>
              <a:t>Click to edit Master text styles</a:t>
            </a:r>
          </a:p>
        </p:txBody>
      </p:sp>
      <p:pic>
        <p:nvPicPr>
          <p:cNvPr id="2" name="Picture 1">
            <a:extLst>
              <a:ext uri="{FF2B5EF4-FFF2-40B4-BE49-F238E27FC236}">
                <a16:creationId xmlns:a16="http://schemas.microsoft.com/office/drawing/2014/main" id="{B01C9E65-ACDC-164E-B90C-FC6D8AFC7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5192" y="3547565"/>
            <a:ext cx="1546564" cy="1071575"/>
          </a:xfrm>
          <a:prstGeom prst="rect">
            <a:avLst/>
          </a:prstGeom>
        </p:spPr>
      </p:pic>
      <p:sp>
        <p:nvSpPr>
          <p:cNvPr id="10" name="Tijdelijke aanduiding voor dianummer 7">
            <a:extLst>
              <a:ext uri="{FF2B5EF4-FFF2-40B4-BE49-F238E27FC236}">
                <a16:creationId xmlns:a16="http://schemas.microsoft.com/office/drawing/2014/main" id="{9BF5D962-A2F6-EE43-B4A6-8FBD5CFE72EC}"/>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11" name="Date Placeholder 3">
            <a:extLst>
              <a:ext uri="{FF2B5EF4-FFF2-40B4-BE49-F238E27FC236}">
                <a16:creationId xmlns:a16="http://schemas.microsoft.com/office/drawing/2014/main" id="{F37FE931-2CB2-DC40-9886-39E2F61384F7}"/>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EADA8B5-0688-9941-B803-DF387E47475A}" type="datetime1">
              <a:rPr lang="en-US" smtClean="0"/>
              <a:t>2/21/2024</a:t>
            </a:fld>
            <a:endParaRPr lang="aa-ET"/>
          </a:p>
        </p:txBody>
      </p:sp>
      <p:pic>
        <p:nvPicPr>
          <p:cNvPr id="7" name="Afbeelding 6">
            <a:extLst>
              <a:ext uri="{FF2B5EF4-FFF2-40B4-BE49-F238E27FC236}">
                <a16:creationId xmlns:a16="http://schemas.microsoft.com/office/drawing/2014/main" id="{EF46DF68-3A4D-4C32-B410-E942F0FCF792}"/>
              </a:ext>
            </a:extLst>
          </p:cNvPr>
          <p:cNvPicPr>
            <a:picLocks noChangeAspect="1"/>
          </p:cNvPicPr>
          <p:nvPr userDrawn="1"/>
        </p:nvPicPr>
        <p:blipFill>
          <a:blip r:embed="rId3"/>
          <a:stretch>
            <a:fillRect/>
          </a:stretch>
        </p:blipFill>
        <p:spPr>
          <a:xfrm>
            <a:off x="10727528" y="5806777"/>
            <a:ext cx="1036949" cy="955484"/>
          </a:xfrm>
          <a:prstGeom prst="rect">
            <a:avLst/>
          </a:prstGeom>
        </p:spPr>
      </p:pic>
    </p:spTree>
    <p:extLst>
      <p:ext uri="{BB962C8B-B14F-4D97-AF65-F5344CB8AC3E}">
        <p14:creationId xmlns:p14="http://schemas.microsoft.com/office/powerpoint/2010/main" val="1103711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E73FE0C-EDAD-70D9-1D7C-91676D31D03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969CD4-6178-1F1A-4FCE-D7AAC4AB19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671A6F-3458-9DD8-FA1A-A010A3712804}"/>
              </a:ext>
            </a:extLst>
          </p:cNvPr>
          <p:cNvSpPr>
            <a:spLocks noGrp="1"/>
          </p:cNvSpPr>
          <p:nvPr>
            <p:ph type="dt" sz="half" idx="10"/>
          </p:nvPr>
        </p:nvSpPr>
        <p:spPr/>
        <p:txBody>
          <a:body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0F30D0E6-2C2E-A5D9-4DA6-B7831A9972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D0F6C9-8149-66E1-EF8E-A7998071CCBC}"/>
              </a:ext>
            </a:extLst>
          </p:cNvPr>
          <p:cNvSpPr>
            <a:spLocks noGrp="1"/>
          </p:cNvSpPr>
          <p:nvPr>
            <p:ph type="sldNum" sz="quarter" idx="12"/>
          </p:nvPr>
        </p:nvSpPr>
        <p:spPr/>
        <p:txBody>
          <a:bodyPr/>
          <a:lstStyle/>
          <a:p>
            <a:fld id="{85FF8E18-E3F1-428E-9A8F-BCBEFEE117B8}" type="slidenum">
              <a:rPr lang="nl-NL" smtClean="0"/>
              <a:t>‹nr.›</a:t>
            </a:fld>
            <a:endParaRPr lang="nl-NL"/>
          </a:p>
        </p:txBody>
      </p:sp>
    </p:spTree>
    <p:extLst>
      <p:ext uri="{BB962C8B-B14F-4D97-AF65-F5344CB8AC3E}">
        <p14:creationId xmlns:p14="http://schemas.microsoft.com/office/powerpoint/2010/main" val="842166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7" y="1523999"/>
            <a:ext cx="9479511" cy="42507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sp>
        <p:nvSpPr>
          <p:cNvPr id="3" name="Title 2"/>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stijl te bewerken</a:t>
            </a:r>
            <a:endParaRPr lang="en-US"/>
          </a:p>
        </p:txBody>
      </p:sp>
      <p:sp>
        <p:nvSpPr>
          <p:cNvPr id="8" name="Tijdelijke aanduiding voor dianummer 7">
            <a:extLst>
              <a:ext uri="{FF2B5EF4-FFF2-40B4-BE49-F238E27FC236}">
                <a16:creationId xmlns:a16="http://schemas.microsoft.com/office/drawing/2014/main" id="{85CF709D-A920-F64D-A804-A74D5D5479C0}"/>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9" name="Date Placeholder 3">
            <a:extLst>
              <a:ext uri="{FF2B5EF4-FFF2-40B4-BE49-F238E27FC236}">
                <a16:creationId xmlns:a16="http://schemas.microsoft.com/office/drawing/2014/main" id="{ACD3EF83-16D1-D541-81ED-84A7EE986767}"/>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9AA6D5F-B12A-5643-9DF1-47A8BCC48F34}" type="datetime1">
              <a:rPr lang="en-US" smtClean="0"/>
              <a:t>2/21/2024</a:t>
            </a:fld>
            <a:endParaRPr lang="aa-ET"/>
          </a:p>
        </p:txBody>
      </p:sp>
      <p:pic>
        <p:nvPicPr>
          <p:cNvPr id="7" name="Afbeelding 6">
            <a:extLst>
              <a:ext uri="{FF2B5EF4-FFF2-40B4-BE49-F238E27FC236}">
                <a16:creationId xmlns:a16="http://schemas.microsoft.com/office/drawing/2014/main" id="{26BC5B9F-42C9-43A9-A6EF-EF51A01C6AF9}"/>
              </a:ext>
            </a:extLst>
          </p:cNvPr>
          <p:cNvPicPr>
            <a:picLocks noChangeAspect="1"/>
          </p:cNvPicPr>
          <p:nvPr userDrawn="1"/>
        </p:nvPicPr>
        <p:blipFill>
          <a:blip r:embed="rId2"/>
          <a:stretch>
            <a:fillRect/>
          </a:stretch>
        </p:blipFill>
        <p:spPr>
          <a:xfrm>
            <a:off x="10802942" y="5806777"/>
            <a:ext cx="1036949" cy="955484"/>
          </a:xfrm>
          <a:prstGeom prst="rect">
            <a:avLst/>
          </a:prstGeom>
        </p:spPr>
      </p:pic>
    </p:spTree>
    <p:extLst>
      <p:ext uri="{BB962C8B-B14F-4D97-AF65-F5344CB8AC3E}">
        <p14:creationId xmlns:p14="http://schemas.microsoft.com/office/powerpoint/2010/main" val="358519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Content Placeholder 4"/>
          <p:cNvSpPr>
            <a:spLocks noGrp="1"/>
          </p:cNvSpPr>
          <p:nvPr>
            <p:ph sz="quarter" idx="18" hasCustomPrompt="1"/>
          </p:nvPr>
        </p:nvSpPr>
        <p:spPr>
          <a:xfrm>
            <a:off x="838200" y="1523999"/>
            <a:ext cx="9479510" cy="3898407"/>
          </a:xfrm>
        </p:spPr>
        <p:txBody>
          <a:bodyPr/>
          <a:lstStyle>
            <a:lvl1pPr>
              <a:lnSpc>
                <a:spcPct val="100000"/>
              </a:lnSpc>
              <a:spcBef>
                <a:spcPts val="0"/>
              </a:spcBef>
              <a:spcAft>
                <a:spcPts val="1200"/>
              </a:spcAft>
              <a:defRPr sz="2400" b="1" baseline="0">
                <a:solidFill>
                  <a:schemeClr val="tx1">
                    <a:lumMod val="75000"/>
                    <a:lumOff val="25000"/>
                  </a:schemeClr>
                </a:solidFill>
                <a:latin typeface="+mn-lt"/>
              </a:defRPr>
            </a:lvl1pPr>
            <a:lvl2pPr>
              <a:lnSpc>
                <a:spcPct val="100000"/>
              </a:lnSpc>
              <a:spcBef>
                <a:spcPts val="0"/>
              </a:spcBef>
              <a:spcAft>
                <a:spcPts val="1200"/>
              </a:spcAft>
              <a:defRPr sz="2400">
                <a:latin typeface="+mj-lt"/>
              </a:defRPr>
            </a:lvl2pPr>
            <a:lvl3pPr>
              <a:lnSpc>
                <a:spcPct val="100000"/>
              </a:lnSpc>
              <a:spcBef>
                <a:spcPts val="0"/>
              </a:spcBef>
              <a:spcAft>
                <a:spcPts val="1200"/>
              </a:spcAft>
              <a:defRPr sz="2400">
                <a:latin typeface="+mj-lt"/>
              </a:defRPr>
            </a:lvl3pPr>
            <a:lvl4pPr>
              <a:lnSpc>
                <a:spcPct val="100000"/>
              </a:lnSpc>
              <a:spcBef>
                <a:spcPts val="0"/>
              </a:spcBef>
              <a:spcAft>
                <a:spcPts val="1200"/>
              </a:spcAft>
              <a:defRPr sz="2400">
                <a:latin typeface="+mj-lt"/>
              </a:defRPr>
            </a:lvl4pPr>
            <a:lvl5pPr>
              <a:lnSpc>
                <a:spcPct val="100000"/>
              </a:lnSpc>
              <a:spcBef>
                <a:spcPts val="0"/>
              </a:spcBef>
              <a:spcAft>
                <a:spcPts val="1200"/>
              </a:spcAft>
              <a:defRPr sz="2400">
                <a:latin typeface="+mj-lt"/>
              </a:defRPr>
            </a:lvl5pPr>
          </a:lstStyle>
          <a:p>
            <a:pPr lvl="0"/>
            <a:r>
              <a:rPr lang="en-US" err="1"/>
              <a:t>Agendapunten</a:t>
            </a:r>
            <a:r>
              <a:rPr lang="en-US"/>
              <a:t> </a:t>
            </a:r>
            <a:r>
              <a:rPr lang="en-US" err="1"/>
              <a:t>hier</a:t>
            </a:r>
            <a:endParaRPr lang="en-US"/>
          </a:p>
        </p:txBody>
      </p:sp>
      <p:sp>
        <p:nvSpPr>
          <p:cNvPr id="3" name="Title 2"/>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stijl te bewerken</a:t>
            </a:r>
            <a:endParaRPr lang="en-US"/>
          </a:p>
        </p:txBody>
      </p:sp>
      <p:pic>
        <p:nvPicPr>
          <p:cNvPr id="14" name="Picture 13">
            <a:extLst>
              <a:ext uri="{FF2B5EF4-FFF2-40B4-BE49-F238E27FC236}">
                <a16:creationId xmlns:a16="http://schemas.microsoft.com/office/drawing/2014/main" id="{251F114C-FAD5-DA45-8829-70B03A0A59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30372" y="5968373"/>
            <a:ext cx="3134730" cy="507792"/>
          </a:xfrm>
          <a:prstGeom prst="rect">
            <a:avLst/>
          </a:prstGeom>
        </p:spPr>
      </p:pic>
      <p:pic>
        <p:nvPicPr>
          <p:cNvPr id="15" name="Picture 14">
            <a:extLst>
              <a:ext uri="{FF2B5EF4-FFF2-40B4-BE49-F238E27FC236}">
                <a16:creationId xmlns:a16="http://schemas.microsoft.com/office/drawing/2014/main" id="{30B0A785-15AB-6848-955D-81E666940B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5642" y="5946983"/>
            <a:ext cx="3134730" cy="507792"/>
          </a:xfrm>
          <a:prstGeom prst="rect">
            <a:avLst/>
          </a:prstGeom>
        </p:spPr>
      </p:pic>
      <p:pic>
        <p:nvPicPr>
          <p:cNvPr id="16" name="Picture 15">
            <a:extLst>
              <a:ext uri="{FF2B5EF4-FFF2-40B4-BE49-F238E27FC236}">
                <a16:creationId xmlns:a16="http://schemas.microsoft.com/office/drawing/2014/main" id="{AAEF4ABF-9E81-8B40-BA30-AB93C6EE2D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0912" y="5926895"/>
            <a:ext cx="3134730" cy="507792"/>
          </a:xfrm>
          <a:prstGeom prst="rect">
            <a:avLst/>
          </a:prstGeom>
        </p:spPr>
      </p:pic>
      <p:pic>
        <p:nvPicPr>
          <p:cNvPr id="7" name="Afbeelding 6">
            <a:extLst>
              <a:ext uri="{FF2B5EF4-FFF2-40B4-BE49-F238E27FC236}">
                <a16:creationId xmlns:a16="http://schemas.microsoft.com/office/drawing/2014/main" id="{3778A1EF-2738-4DC2-A9F0-8A1FD4502621}"/>
              </a:ext>
            </a:extLst>
          </p:cNvPr>
          <p:cNvPicPr>
            <a:picLocks noChangeAspect="1"/>
          </p:cNvPicPr>
          <p:nvPr userDrawn="1"/>
        </p:nvPicPr>
        <p:blipFill>
          <a:blip r:embed="rId3"/>
          <a:stretch>
            <a:fillRect/>
          </a:stretch>
        </p:blipFill>
        <p:spPr>
          <a:xfrm>
            <a:off x="10802942" y="5806777"/>
            <a:ext cx="1036949" cy="955484"/>
          </a:xfrm>
          <a:prstGeom prst="rect">
            <a:avLst/>
          </a:prstGeom>
        </p:spPr>
      </p:pic>
    </p:spTree>
    <p:extLst>
      <p:ext uri="{BB962C8B-B14F-4D97-AF65-F5344CB8AC3E}">
        <p14:creationId xmlns:p14="http://schemas.microsoft.com/office/powerpoint/2010/main" val="25094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foto">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0" y="3"/>
            <a:ext cx="12192000" cy="5097778"/>
          </a:xfrm>
          <a:solidFill>
            <a:schemeClr val="bg2"/>
          </a:solidFill>
        </p:spPr>
        <p:txBody>
          <a:bodyPr/>
          <a:lstStyle>
            <a:lvl1pPr>
              <a:defRPr baseline="0">
                <a:latin typeface="Century Gothic" panose="020B0502020202020204" pitchFamily="34" charset="0"/>
              </a:defRPr>
            </a:lvl1pPr>
          </a:lstStyle>
          <a:p>
            <a:r>
              <a:rPr lang="nl-NL"/>
              <a:t>Klik op het pictogram als u een afbeelding wilt toevoegen</a:t>
            </a:r>
            <a:endParaRPr lang="en-US"/>
          </a:p>
        </p:txBody>
      </p:sp>
      <p:sp>
        <p:nvSpPr>
          <p:cNvPr id="10" name="Title 2">
            <a:extLst>
              <a:ext uri="{FF2B5EF4-FFF2-40B4-BE49-F238E27FC236}">
                <a16:creationId xmlns:a16="http://schemas.microsoft.com/office/drawing/2014/main" id="{2C76B715-A71A-8247-906B-80D1BC383AC6}"/>
              </a:ext>
            </a:extLst>
          </p:cNvPr>
          <p:cNvSpPr>
            <a:spLocks noGrp="1"/>
          </p:cNvSpPr>
          <p:nvPr>
            <p:ph type="title"/>
          </p:nvPr>
        </p:nvSpPr>
        <p:spPr>
          <a:xfrm>
            <a:off x="838200" y="5420264"/>
            <a:ext cx="9479511" cy="1094487"/>
          </a:xfrm>
          <a:prstGeom prst="rect">
            <a:avLst/>
          </a:prstGeom>
        </p:spPr>
        <p:txBody>
          <a:bodyPr/>
          <a:lstStyle>
            <a:lvl1pPr>
              <a:defRPr sz="3600"/>
            </a:lvl1pPr>
          </a:lstStyle>
          <a:p>
            <a:r>
              <a:rPr lang="nl-NL"/>
              <a:t>Klik om stijl te bewerken</a:t>
            </a:r>
            <a:endParaRPr lang="en-US"/>
          </a:p>
        </p:txBody>
      </p:sp>
      <p:sp>
        <p:nvSpPr>
          <p:cNvPr id="7" name="Tijdelijke aanduiding voor dianummer 7">
            <a:extLst>
              <a:ext uri="{FF2B5EF4-FFF2-40B4-BE49-F238E27FC236}">
                <a16:creationId xmlns:a16="http://schemas.microsoft.com/office/drawing/2014/main" id="{F3779FC6-DA14-9947-8132-ECEC2294A4A8}"/>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8" name="Date Placeholder 3">
            <a:extLst>
              <a:ext uri="{FF2B5EF4-FFF2-40B4-BE49-F238E27FC236}">
                <a16:creationId xmlns:a16="http://schemas.microsoft.com/office/drawing/2014/main" id="{697B1D08-6151-4946-AC34-B98A4D0D340A}"/>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599FF06-7FD6-C14D-9C86-E2988793B831}" type="datetime1">
              <a:rPr lang="en-US" smtClean="0"/>
              <a:t>2/21/2024</a:t>
            </a:fld>
            <a:endParaRPr lang="aa-ET"/>
          </a:p>
        </p:txBody>
      </p:sp>
      <p:pic>
        <p:nvPicPr>
          <p:cNvPr id="6" name="Afbeelding 5">
            <a:extLst>
              <a:ext uri="{FF2B5EF4-FFF2-40B4-BE49-F238E27FC236}">
                <a16:creationId xmlns:a16="http://schemas.microsoft.com/office/drawing/2014/main" id="{8BD5691B-21CF-4D21-98A5-00939E0147F2}"/>
              </a:ext>
            </a:extLst>
          </p:cNvPr>
          <p:cNvPicPr>
            <a:picLocks noChangeAspect="1"/>
          </p:cNvPicPr>
          <p:nvPr userDrawn="1"/>
        </p:nvPicPr>
        <p:blipFill>
          <a:blip r:embed="rId2"/>
          <a:stretch>
            <a:fillRect/>
          </a:stretch>
        </p:blipFill>
        <p:spPr>
          <a:xfrm>
            <a:off x="10873143" y="5806777"/>
            <a:ext cx="1036949" cy="955484"/>
          </a:xfrm>
          <a:prstGeom prst="rect">
            <a:avLst/>
          </a:prstGeom>
        </p:spPr>
      </p:pic>
    </p:spTree>
    <p:extLst>
      <p:ext uri="{BB962C8B-B14F-4D97-AF65-F5344CB8AC3E}">
        <p14:creationId xmlns:p14="http://schemas.microsoft.com/office/powerpoint/2010/main" val="146472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 blauw">
    <p:bg>
      <p:bgRef idx="1001">
        <a:schemeClr val="bg1"/>
      </p:bgRef>
    </p:bg>
    <p:spTree>
      <p:nvGrpSpPr>
        <p:cNvPr id="1" name=""/>
        <p:cNvGrpSpPr/>
        <p:nvPr/>
      </p:nvGrpSpPr>
      <p:grpSpPr>
        <a:xfrm>
          <a:off x="0" y="0"/>
          <a:ext cx="0" cy="0"/>
          <a:chOff x="0" y="0"/>
          <a:chExt cx="0" cy="0"/>
        </a:xfrm>
      </p:grpSpPr>
      <p:pic>
        <p:nvPicPr>
          <p:cNvPr id="5" name="Picture 4" descr="A picture containing airplane, clock&#10;&#10;Description automatically generated">
            <a:extLst>
              <a:ext uri="{FF2B5EF4-FFF2-40B4-BE49-F238E27FC236}">
                <a16:creationId xmlns:a16="http://schemas.microsoft.com/office/drawing/2014/main" id="{7F72F720-5AAF-C04B-95B5-C0DE25151937}"/>
              </a:ext>
            </a:extLst>
          </p:cNvPr>
          <p:cNvPicPr>
            <a:picLocks noChangeAspect="1"/>
          </p:cNvPicPr>
          <p:nvPr userDrawn="1"/>
        </p:nvPicPr>
        <p:blipFill>
          <a:blip r:embed="rId2"/>
          <a:stretch>
            <a:fillRect/>
          </a:stretch>
        </p:blipFill>
        <p:spPr>
          <a:xfrm>
            <a:off x="-12700" y="0"/>
            <a:ext cx="12192000" cy="6858000"/>
          </a:xfrm>
          <a:prstGeom prst="rect">
            <a:avLst/>
          </a:prstGeom>
        </p:spPr>
      </p:pic>
      <p:sp>
        <p:nvSpPr>
          <p:cNvPr id="2" name="Title 1">
            <a:extLst>
              <a:ext uri="{FF2B5EF4-FFF2-40B4-BE49-F238E27FC236}">
                <a16:creationId xmlns:a16="http://schemas.microsoft.com/office/drawing/2014/main" id="{5D744034-09E5-6248-9C53-F6FB638D40F1}"/>
              </a:ext>
            </a:extLst>
          </p:cNvPr>
          <p:cNvSpPr>
            <a:spLocks noGrp="1"/>
          </p:cNvSpPr>
          <p:nvPr>
            <p:ph type="title"/>
          </p:nvPr>
        </p:nvSpPr>
        <p:spPr>
          <a:xfrm>
            <a:off x="1297474" y="2515784"/>
            <a:ext cx="9628162" cy="1954616"/>
          </a:xfrm>
          <a:prstGeom prst="rect">
            <a:avLst/>
          </a:prstGeom>
        </p:spPr>
        <p:txBody>
          <a:bodyPr/>
          <a:lstStyle>
            <a:lvl1pPr algn="ctr">
              <a:defRPr>
                <a:solidFill>
                  <a:schemeClr val="bg1"/>
                </a:solidFill>
              </a:defRPr>
            </a:lvl1pPr>
          </a:lstStyle>
          <a:p>
            <a:r>
              <a:rPr lang="nl-NL"/>
              <a:t>Klik om stijl te bewerken</a:t>
            </a:r>
            <a:endParaRPr lang="aa-ET"/>
          </a:p>
        </p:txBody>
      </p:sp>
      <p:pic>
        <p:nvPicPr>
          <p:cNvPr id="6" name="Afbeelding 5">
            <a:extLst>
              <a:ext uri="{FF2B5EF4-FFF2-40B4-BE49-F238E27FC236}">
                <a16:creationId xmlns:a16="http://schemas.microsoft.com/office/drawing/2014/main" id="{DCE4ED34-ADB6-4F49-91A8-1D65DBEF715D}"/>
              </a:ext>
            </a:extLst>
          </p:cNvPr>
          <p:cNvPicPr>
            <a:picLocks noChangeAspect="1"/>
          </p:cNvPicPr>
          <p:nvPr userDrawn="1"/>
        </p:nvPicPr>
        <p:blipFill>
          <a:blip r:embed="rId3"/>
          <a:stretch>
            <a:fillRect/>
          </a:stretch>
        </p:blipFill>
        <p:spPr>
          <a:xfrm>
            <a:off x="5370078" y="782891"/>
            <a:ext cx="1426443" cy="1314228"/>
          </a:xfrm>
          <a:prstGeom prst="rect">
            <a:avLst/>
          </a:prstGeom>
        </p:spPr>
      </p:pic>
    </p:spTree>
    <p:extLst>
      <p:ext uri="{BB962C8B-B14F-4D97-AF65-F5344CB8AC3E}">
        <p14:creationId xmlns:p14="http://schemas.microsoft.com/office/powerpoint/2010/main" val="147859165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ussenslide hoofdstuk grijs">
    <p:spTree>
      <p:nvGrpSpPr>
        <p:cNvPr id="1" name=""/>
        <p:cNvGrpSpPr/>
        <p:nvPr/>
      </p:nvGrpSpPr>
      <p:grpSpPr>
        <a:xfrm>
          <a:off x="0" y="0"/>
          <a:ext cx="0" cy="0"/>
          <a:chOff x="0" y="0"/>
          <a:chExt cx="0" cy="0"/>
        </a:xfrm>
      </p:grpSpPr>
      <p:pic>
        <p:nvPicPr>
          <p:cNvPr id="8" name="Picture 7" descr="A picture containing clock&#10;&#10;Description automatically generated">
            <a:extLst>
              <a:ext uri="{FF2B5EF4-FFF2-40B4-BE49-F238E27FC236}">
                <a16:creationId xmlns:a16="http://schemas.microsoft.com/office/drawing/2014/main" id="{EFB05DB6-851E-9647-935E-845C00134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814" cy="6858000"/>
          </a:xfrm>
          <a:prstGeom prst="rect">
            <a:avLst/>
          </a:prstGeom>
        </p:spPr>
      </p:pic>
      <p:sp>
        <p:nvSpPr>
          <p:cNvPr id="18" name="Title 1">
            <a:extLst>
              <a:ext uri="{FF2B5EF4-FFF2-40B4-BE49-F238E27FC236}">
                <a16:creationId xmlns:a16="http://schemas.microsoft.com/office/drawing/2014/main" id="{D5183294-3C1B-4107-BBDC-2A29FAADDFAA}"/>
              </a:ext>
            </a:extLst>
          </p:cNvPr>
          <p:cNvSpPr>
            <a:spLocks noGrp="1"/>
          </p:cNvSpPr>
          <p:nvPr>
            <p:ph type="title"/>
          </p:nvPr>
        </p:nvSpPr>
        <p:spPr>
          <a:xfrm>
            <a:off x="1297474" y="2515784"/>
            <a:ext cx="9628162" cy="1954616"/>
          </a:xfrm>
          <a:prstGeom prst="rect">
            <a:avLst/>
          </a:prstGeom>
        </p:spPr>
        <p:txBody>
          <a:bodyPr/>
          <a:lstStyle>
            <a:lvl1pPr algn="ctr">
              <a:defRPr>
                <a:solidFill>
                  <a:schemeClr val="tx1"/>
                </a:solidFill>
              </a:defRPr>
            </a:lvl1pPr>
          </a:lstStyle>
          <a:p>
            <a:r>
              <a:rPr lang="nl-NL"/>
              <a:t>Klik om stijl te bewerken</a:t>
            </a:r>
            <a:endParaRPr lang="aa-ET"/>
          </a:p>
        </p:txBody>
      </p:sp>
      <p:pic>
        <p:nvPicPr>
          <p:cNvPr id="3" name="Afbeelding 2">
            <a:extLst>
              <a:ext uri="{FF2B5EF4-FFF2-40B4-BE49-F238E27FC236}">
                <a16:creationId xmlns:a16="http://schemas.microsoft.com/office/drawing/2014/main" id="{CDD36C53-0E70-4A4A-AB75-5A1EA38A71E7}"/>
              </a:ext>
            </a:extLst>
          </p:cNvPr>
          <p:cNvPicPr>
            <a:picLocks noChangeAspect="1"/>
          </p:cNvPicPr>
          <p:nvPr userDrawn="1"/>
        </p:nvPicPr>
        <p:blipFill>
          <a:blip r:embed="rId3"/>
          <a:stretch>
            <a:fillRect/>
          </a:stretch>
        </p:blipFill>
        <p:spPr>
          <a:xfrm>
            <a:off x="5165519" y="789360"/>
            <a:ext cx="1546735" cy="1425221"/>
          </a:xfrm>
          <a:prstGeom prst="rect">
            <a:avLst/>
          </a:prstGeom>
        </p:spPr>
      </p:pic>
    </p:spTree>
    <p:extLst>
      <p:ext uri="{BB962C8B-B14F-4D97-AF65-F5344CB8AC3E}">
        <p14:creationId xmlns:p14="http://schemas.microsoft.com/office/powerpoint/2010/main" val="312296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7" y="1523999"/>
            <a:ext cx="9479511" cy="42507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sp>
        <p:nvSpPr>
          <p:cNvPr id="3" name="Title 2"/>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stijl te bewerken</a:t>
            </a:r>
            <a:endParaRPr lang="en-US"/>
          </a:p>
        </p:txBody>
      </p:sp>
      <p:sp>
        <p:nvSpPr>
          <p:cNvPr id="8" name="Tijdelijke aanduiding voor dianummer 7">
            <a:extLst>
              <a:ext uri="{FF2B5EF4-FFF2-40B4-BE49-F238E27FC236}">
                <a16:creationId xmlns:a16="http://schemas.microsoft.com/office/drawing/2014/main" id="{85CF709D-A920-F64D-A804-A74D5D5479C0}"/>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9" name="Date Placeholder 3">
            <a:extLst>
              <a:ext uri="{FF2B5EF4-FFF2-40B4-BE49-F238E27FC236}">
                <a16:creationId xmlns:a16="http://schemas.microsoft.com/office/drawing/2014/main" id="{ACD3EF83-16D1-D541-81ED-84A7EE986767}"/>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9AA6D5F-B12A-5643-9DF1-47A8BCC48F34}" type="datetime1">
              <a:rPr lang="en-US" smtClean="0"/>
              <a:t>2/21/2024</a:t>
            </a:fld>
            <a:endParaRPr lang="aa-ET"/>
          </a:p>
        </p:txBody>
      </p:sp>
      <p:pic>
        <p:nvPicPr>
          <p:cNvPr id="7" name="Afbeelding 6">
            <a:extLst>
              <a:ext uri="{FF2B5EF4-FFF2-40B4-BE49-F238E27FC236}">
                <a16:creationId xmlns:a16="http://schemas.microsoft.com/office/drawing/2014/main" id="{26BC5B9F-42C9-43A9-A6EF-EF51A01C6AF9}"/>
              </a:ext>
            </a:extLst>
          </p:cNvPr>
          <p:cNvPicPr>
            <a:picLocks noChangeAspect="1"/>
          </p:cNvPicPr>
          <p:nvPr userDrawn="1"/>
        </p:nvPicPr>
        <p:blipFill>
          <a:blip r:embed="rId2"/>
          <a:stretch>
            <a:fillRect/>
          </a:stretch>
        </p:blipFill>
        <p:spPr>
          <a:xfrm>
            <a:off x="10802942" y="5806777"/>
            <a:ext cx="1036949" cy="955484"/>
          </a:xfrm>
          <a:prstGeom prst="rect">
            <a:avLst/>
          </a:prstGeom>
        </p:spPr>
      </p:pic>
    </p:spTree>
    <p:extLst>
      <p:ext uri="{BB962C8B-B14F-4D97-AF65-F5344CB8AC3E}">
        <p14:creationId xmlns:p14="http://schemas.microsoft.com/office/powerpoint/2010/main" val="8965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atje en teks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C9F07386-13F7-3C4B-ABA6-173F920C93C9}"/>
              </a:ext>
            </a:extLst>
          </p:cNvPr>
          <p:cNvSpPr>
            <a:spLocks noGrp="1"/>
          </p:cNvSpPr>
          <p:nvPr>
            <p:ph type="pic" idx="13"/>
          </p:nvPr>
        </p:nvSpPr>
        <p:spPr>
          <a:xfrm>
            <a:off x="828234" y="1785183"/>
            <a:ext cx="4676335" cy="4351338"/>
          </a:xfrm>
        </p:spPr>
        <p:txBody>
          <a:bodyPr/>
          <a:lstStyle>
            <a:lvl1pPr marL="0" indent="0">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aa-ET"/>
          </a:p>
        </p:txBody>
      </p:sp>
      <p:sp>
        <p:nvSpPr>
          <p:cNvPr id="3" name="Content Placeholder 2">
            <a:extLst>
              <a:ext uri="{FF2B5EF4-FFF2-40B4-BE49-F238E27FC236}">
                <a16:creationId xmlns:a16="http://schemas.microsoft.com/office/drawing/2014/main" id="{CE35A4F4-3D18-B943-B048-63DEA97DC987}"/>
              </a:ext>
            </a:extLst>
          </p:cNvPr>
          <p:cNvSpPr>
            <a:spLocks noGrp="1"/>
          </p:cNvSpPr>
          <p:nvPr>
            <p:ph sz="half" idx="1"/>
          </p:nvPr>
        </p:nvSpPr>
        <p:spPr>
          <a:xfrm>
            <a:off x="5790027" y="1785600"/>
            <a:ext cx="4676335" cy="435133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sp>
        <p:nvSpPr>
          <p:cNvPr id="7" name="Title 2">
            <a:extLst>
              <a:ext uri="{FF2B5EF4-FFF2-40B4-BE49-F238E27FC236}">
                <a16:creationId xmlns:a16="http://schemas.microsoft.com/office/drawing/2014/main" id="{91CD0576-3594-5645-AF0F-796F15DA312A}"/>
              </a:ext>
            </a:extLst>
          </p:cNvPr>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stijl te bewerken</a:t>
            </a:r>
            <a:endParaRPr lang="en-US"/>
          </a:p>
        </p:txBody>
      </p:sp>
      <p:sp>
        <p:nvSpPr>
          <p:cNvPr id="11" name="Tijdelijke aanduiding voor dianummer 7">
            <a:extLst>
              <a:ext uri="{FF2B5EF4-FFF2-40B4-BE49-F238E27FC236}">
                <a16:creationId xmlns:a16="http://schemas.microsoft.com/office/drawing/2014/main" id="{D733C4BC-5351-074C-9AAD-107EF61321AF}"/>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12" name="Date Placeholder 3">
            <a:extLst>
              <a:ext uri="{FF2B5EF4-FFF2-40B4-BE49-F238E27FC236}">
                <a16:creationId xmlns:a16="http://schemas.microsoft.com/office/drawing/2014/main" id="{B46BA749-BB9D-5941-BB38-DC1DDA3D7BB1}"/>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231162C9-2712-E74C-9210-9C57DF012FEC}" type="datetime1">
              <a:rPr lang="en-US" smtClean="0"/>
              <a:t>2/21/2024</a:t>
            </a:fld>
            <a:endParaRPr lang="aa-ET"/>
          </a:p>
        </p:txBody>
      </p:sp>
      <p:pic>
        <p:nvPicPr>
          <p:cNvPr id="8" name="Afbeelding 7">
            <a:extLst>
              <a:ext uri="{FF2B5EF4-FFF2-40B4-BE49-F238E27FC236}">
                <a16:creationId xmlns:a16="http://schemas.microsoft.com/office/drawing/2014/main" id="{5E433468-A3AA-4D16-822C-0594F39D5F5D}"/>
              </a:ext>
            </a:extLst>
          </p:cNvPr>
          <p:cNvPicPr>
            <a:picLocks noChangeAspect="1"/>
          </p:cNvPicPr>
          <p:nvPr userDrawn="1"/>
        </p:nvPicPr>
        <p:blipFill>
          <a:blip r:embed="rId2"/>
          <a:stretch>
            <a:fillRect/>
          </a:stretch>
        </p:blipFill>
        <p:spPr>
          <a:xfrm>
            <a:off x="10802942" y="5806777"/>
            <a:ext cx="1036949" cy="955484"/>
          </a:xfrm>
          <a:prstGeom prst="rect">
            <a:avLst/>
          </a:prstGeom>
        </p:spPr>
      </p:pic>
    </p:spTree>
    <p:extLst>
      <p:ext uri="{BB962C8B-B14F-4D97-AF65-F5344CB8AC3E}">
        <p14:creationId xmlns:p14="http://schemas.microsoft.com/office/powerpoint/2010/main" val="315753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5EEDA4-1D00-8F49-9889-78AC4C457B8A}"/>
              </a:ext>
            </a:extLst>
          </p:cNvPr>
          <p:cNvSpPr>
            <a:spLocks noGrp="1"/>
          </p:cNvSpPr>
          <p:nvPr>
            <p:ph type="body" idx="1"/>
          </p:nvPr>
        </p:nvSpPr>
        <p:spPr>
          <a:xfrm>
            <a:off x="838199" y="1584200"/>
            <a:ext cx="9628163" cy="4731759"/>
          </a:xfrm>
          <a:prstGeom prst="rect">
            <a:avLst/>
          </a:prstGeom>
        </p:spPr>
        <p:txBody>
          <a:bodyPr vert="horz" lIns="0" tIns="0" rIns="0" bIns="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aa-ET"/>
          </a:p>
        </p:txBody>
      </p:sp>
      <p:pic>
        <p:nvPicPr>
          <p:cNvPr id="7" name="Picture 6">
            <a:extLst>
              <a:ext uri="{FF2B5EF4-FFF2-40B4-BE49-F238E27FC236}">
                <a16:creationId xmlns:a16="http://schemas.microsoft.com/office/drawing/2014/main" id="{0ED08091-BECC-7941-859B-EBFAF090D9B4}"/>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b="19812"/>
          <a:stretch/>
        </p:blipFill>
        <p:spPr>
          <a:xfrm>
            <a:off x="10923953" y="5834979"/>
            <a:ext cx="876619" cy="925705"/>
          </a:xfrm>
          <a:prstGeom prst="rect">
            <a:avLst/>
          </a:prstGeom>
        </p:spPr>
      </p:pic>
      <p:sp>
        <p:nvSpPr>
          <p:cNvPr id="8" name="Tijdelijke aanduiding voor dianummer 7">
            <a:extLst>
              <a:ext uri="{FF2B5EF4-FFF2-40B4-BE49-F238E27FC236}">
                <a16:creationId xmlns:a16="http://schemas.microsoft.com/office/drawing/2014/main" id="{C6C61F10-C3F0-4AC4-9E3A-473AFE454C65}"/>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2"/>
                </a:solidFill>
                <a:latin typeface="+mn-lt"/>
              </a:defRPr>
            </a:lvl1pPr>
          </a:lstStyle>
          <a:p>
            <a:fld id="{8F1BBE37-5799-4774-9025-BCB0297E8107}" type="slidenum">
              <a:rPr lang="nl-NL" smtClean="0"/>
              <a:pPr/>
              <a:t>‹nr.›</a:t>
            </a:fld>
            <a:endParaRPr lang="nl-NL"/>
          </a:p>
        </p:txBody>
      </p:sp>
      <p:sp>
        <p:nvSpPr>
          <p:cNvPr id="9" name="Date Placeholder 3">
            <a:extLst>
              <a:ext uri="{FF2B5EF4-FFF2-40B4-BE49-F238E27FC236}">
                <a16:creationId xmlns:a16="http://schemas.microsoft.com/office/drawing/2014/main" id="{9D2D2CF7-AA98-4E49-AB65-2DA27A0EA878}"/>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2"/>
                </a:solidFill>
              </a:defRPr>
            </a:lvl1pPr>
          </a:lstStyle>
          <a:p>
            <a:fld id="{03708BE6-7E10-AE48-89AB-91CB6795370A}" type="datetime1">
              <a:rPr lang="en-US" smtClean="0"/>
              <a:t>2/21/2024</a:t>
            </a:fld>
            <a:endParaRPr lang="aa-ET"/>
          </a:p>
        </p:txBody>
      </p:sp>
      <p:sp>
        <p:nvSpPr>
          <p:cNvPr id="2" name="Tijdelijke aanduiding voor titel 1"/>
          <p:cNvSpPr>
            <a:spLocks noGrp="1"/>
          </p:cNvSpPr>
          <p:nvPr>
            <p:ph type="title"/>
          </p:nvPr>
        </p:nvSpPr>
        <p:spPr>
          <a:xfrm>
            <a:off x="838200" y="365125"/>
            <a:ext cx="10515600" cy="1188000"/>
          </a:xfrm>
          <a:prstGeom prst="rect">
            <a:avLst/>
          </a:prstGeom>
        </p:spPr>
        <p:txBody>
          <a:bodyPr vert="horz" lIns="0" tIns="0" rIns="0" bIns="0" rtlCol="0" anchor="ctr">
            <a:noAutofit/>
          </a:bodyPr>
          <a:lstStyle/>
          <a:p>
            <a:r>
              <a:rPr lang="nl-NL"/>
              <a:t>Klik om de stijl te bewerken</a:t>
            </a:r>
          </a:p>
        </p:txBody>
      </p:sp>
    </p:spTree>
    <p:extLst>
      <p:ext uri="{BB962C8B-B14F-4D97-AF65-F5344CB8AC3E}">
        <p14:creationId xmlns:p14="http://schemas.microsoft.com/office/powerpoint/2010/main" val="3288306098"/>
      </p:ext>
    </p:extLst>
  </p:cSld>
  <p:clrMap bg1="lt1" tx1="dk1" bg2="lt2" tx2="dk2" accent1="accent1" accent2="accent2" accent3="accent3" accent4="accent4" accent5="accent5" accent6="accent6" hlink="hlink" folHlink="folHlink"/>
  <p:sldLayoutIdLst>
    <p:sldLayoutId id="2147483714" r:id="rId1"/>
    <p:sldLayoutId id="2147483788" r:id="rId2"/>
    <p:sldLayoutId id="2147483667" r:id="rId3"/>
    <p:sldLayoutId id="2147483792" r:id="rId4"/>
    <p:sldLayoutId id="2147483670" r:id="rId5"/>
    <p:sldLayoutId id="2147483669" r:id="rId6"/>
    <p:sldLayoutId id="2147483786" r:id="rId7"/>
    <p:sldLayoutId id="2147483663" r:id="rId8"/>
    <p:sldLayoutId id="2147483789" r:id="rId9"/>
    <p:sldLayoutId id="2147483661" r:id="rId10"/>
    <p:sldLayoutId id="2147483791" r:id="rId11"/>
    <p:sldLayoutId id="2147483790" r:id="rId12"/>
    <p:sldLayoutId id="2147483662" r:id="rId13"/>
    <p:sldLayoutId id="2147483684" r:id="rId14"/>
    <p:sldLayoutId id="2147483781" r:id="rId15"/>
    <p:sldLayoutId id="2147483671" r:id="rId16"/>
    <p:sldLayoutId id="2147483793" r:id="rId17"/>
  </p:sldLayoutIdLst>
  <p:hf hdr="0" ftr="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D0032-C43A-254F-9B2C-A33728B2E3DF}"/>
              </a:ext>
            </a:extLst>
          </p:cNvPr>
          <p:cNvSpPr>
            <a:spLocks noGrp="1"/>
          </p:cNvSpPr>
          <p:nvPr>
            <p:ph type="title"/>
          </p:nvPr>
        </p:nvSpPr>
        <p:spPr>
          <a:xfrm>
            <a:off x="838200" y="365125"/>
            <a:ext cx="9728200" cy="1325563"/>
          </a:xfrm>
          <a:prstGeom prst="rect">
            <a:avLst/>
          </a:prstGeom>
        </p:spPr>
        <p:txBody>
          <a:bodyPr vert="horz" lIns="0" tIns="0" rIns="0" bIns="0" rtlCol="0" anchor="ctr">
            <a:noAutofit/>
          </a:bodyPr>
          <a:lstStyle/>
          <a:p>
            <a:r>
              <a:rPr lang="en-GB"/>
              <a:t>Click to edit Master title style</a:t>
            </a:r>
            <a:endParaRPr lang="aa-ET"/>
          </a:p>
        </p:txBody>
      </p:sp>
      <p:sp>
        <p:nvSpPr>
          <p:cNvPr id="3" name="Text Placeholder 2">
            <a:extLst>
              <a:ext uri="{FF2B5EF4-FFF2-40B4-BE49-F238E27FC236}">
                <a16:creationId xmlns:a16="http://schemas.microsoft.com/office/drawing/2014/main" id="{F1EE44BC-B283-654D-AA5C-6577C0A7F029}"/>
              </a:ext>
            </a:extLst>
          </p:cNvPr>
          <p:cNvSpPr>
            <a:spLocks noGrp="1"/>
          </p:cNvSpPr>
          <p:nvPr>
            <p:ph type="body" idx="1"/>
          </p:nvPr>
        </p:nvSpPr>
        <p:spPr>
          <a:xfrm>
            <a:off x="838200" y="1825625"/>
            <a:ext cx="9728200" cy="446205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pic>
        <p:nvPicPr>
          <p:cNvPr id="8" name="Picture 7" descr="A picture containing drawing&#10;&#10;Description automatically generated">
            <a:extLst>
              <a:ext uri="{FF2B5EF4-FFF2-40B4-BE49-F238E27FC236}">
                <a16:creationId xmlns:a16="http://schemas.microsoft.com/office/drawing/2014/main" id="{30DC5F39-D06A-EE4F-87DA-E661D7CE05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40747" y="5682343"/>
            <a:ext cx="1800453" cy="1197882"/>
          </a:xfrm>
          <a:prstGeom prst="rect">
            <a:avLst/>
          </a:prstGeom>
        </p:spPr>
      </p:pic>
      <p:sp>
        <p:nvSpPr>
          <p:cNvPr id="7" name="Tijdelijke aanduiding voor dianummer 7">
            <a:extLst>
              <a:ext uri="{FF2B5EF4-FFF2-40B4-BE49-F238E27FC236}">
                <a16:creationId xmlns:a16="http://schemas.microsoft.com/office/drawing/2014/main" id="{A8915F4D-B580-A047-85F4-A9E618BB6538}"/>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mn-lt"/>
              </a:defRPr>
            </a:lvl1pPr>
          </a:lstStyle>
          <a:p>
            <a:fld id="{8F1BBE37-5799-4774-9025-BCB0297E8107}" type="slidenum">
              <a:rPr lang="nl-NL" smtClean="0"/>
              <a:pPr/>
              <a:t>‹nr.›</a:t>
            </a:fld>
            <a:endParaRPr lang="nl-NL"/>
          </a:p>
        </p:txBody>
      </p:sp>
      <p:sp>
        <p:nvSpPr>
          <p:cNvPr id="10" name="Date Placeholder 3">
            <a:extLst>
              <a:ext uri="{FF2B5EF4-FFF2-40B4-BE49-F238E27FC236}">
                <a16:creationId xmlns:a16="http://schemas.microsoft.com/office/drawing/2014/main" id="{D74A9A4E-C732-C040-8D88-B3F44675FB86}"/>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E70E1BB-730C-F245-8B34-9E79EC506874}" type="datetime1">
              <a:rPr lang="en-US" smtClean="0"/>
              <a:t>2/21/2024</a:t>
            </a:fld>
            <a:endParaRPr lang="aa-ET"/>
          </a:p>
        </p:txBody>
      </p:sp>
      <p:pic>
        <p:nvPicPr>
          <p:cNvPr id="5" name="Afbeelding 4">
            <a:extLst>
              <a:ext uri="{FF2B5EF4-FFF2-40B4-BE49-F238E27FC236}">
                <a16:creationId xmlns:a16="http://schemas.microsoft.com/office/drawing/2014/main" id="{2E18AD65-8359-46AC-84A6-6541DA4EEC7D}"/>
              </a:ext>
            </a:extLst>
          </p:cNvPr>
          <p:cNvPicPr>
            <a:picLocks noChangeAspect="1"/>
          </p:cNvPicPr>
          <p:nvPr userDrawn="1"/>
        </p:nvPicPr>
        <p:blipFill>
          <a:blip r:embed="rId5"/>
          <a:stretch>
            <a:fillRect/>
          </a:stretch>
        </p:blipFill>
        <p:spPr>
          <a:xfrm>
            <a:off x="10554902" y="5894949"/>
            <a:ext cx="1586298" cy="785457"/>
          </a:xfrm>
          <a:prstGeom prst="rect">
            <a:avLst/>
          </a:prstGeom>
        </p:spPr>
      </p:pic>
    </p:spTree>
    <p:extLst>
      <p:ext uri="{BB962C8B-B14F-4D97-AF65-F5344CB8AC3E}">
        <p14:creationId xmlns:p14="http://schemas.microsoft.com/office/powerpoint/2010/main" val="2317609530"/>
      </p:ext>
    </p:extLst>
  </p:cSld>
  <p:clrMap bg1="dk1" tx1="lt1" bg2="dk2" tx2="lt2" accent1="accent1" accent2="accent2" accent3="accent3" accent4="accent4" accent5="accent5" accent6="accent6" hlink="hlink" folHlink="folHlink"/>
  <p:sldLayoutIdLst>
    <p:sldLayoutId id="2147483765" r:id="rId1"/>
    <p:sldLayoutId id="2147483763" r:id="rId2"/>
  </p:sldLayoutIdLst>
  <p:hf hdr="0" ftr="0"/>
  <p:txStyles>
    <p:titleStyle>
      <a:lvl1pPr algn="l" defTabSz="914400" rtl="0" eaLnBrk="1" latinLnBrk="0" hangingPunct="1">
        <a:lnSpc>
          <a:spcPct val="90000"/>
        </a:lnSpc>
        <a:spcBef>
          <a:spcPct val="0"/>
        </a:spcBef>
        <a:buNone/>
        <a:defRPr sz="4000" b="1" i="0" kern="1200">
          <a:solidFill>
            <a:schemeClr val="bg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2000" b="0" i="0" kern="1200">
          <a:solidFill>
            <a:schemeClr val="bg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b="0" i="0" kern="1200">
          <a:solidFill>
            <a:schemeClr val="bg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2000" b="0" i="0" kern="1200">
          <a:solidFill>
            <a:schemeClr val="bg1"/>
          </a:solidFill>
          <a:latin typeface="+mn-lt"/>
          <a:ea typeface="+mn-ea"/>
          <a:cs typeface="+mn-cs"/>
        </a:defRPr>
      </a:lvl3pPr>
      <a:lvl4pPr marL="864000" indent="-216000" algn="l" defTabSz="914400" rtl="0" eaLnBrk="1" latinLnBrk="0" hangingPunct="1">
        <a:lnSpc>
          <a:spcPct val="100000"/>
        </a:lnSpc>
        <a:spcBef>
          <a:spcPts val="0"/>
        </a:spcBef>
        <a:buFont typeface="Arial" panose="020B0604020202020204" pitchFamily="34" charset="0"/>
        <a:buChar char="•"/>
        <a:defRPr sz="2000" b="0" i="0" kern="1200">
          <a:solidFill>
            <a:schemeClr val="bg1"/>
          </a:solidFill>
          <a:latin typeface="+mn-lt"/>
          <a:ea typeface="+mn-ea"/>
          <a:cs typeface="+mn-cs"/>
        </a:defRPr>
      </a:lvl4pPr>
      <a:lvl5pPr marL="1080000" indent="-216000" algn="l" defTabSz="914400" rtl="0" eaLnBrk="1" latinLnBrk="0" hangingPunct="1">
        <a:lnSpc>
          <a:spcPct val="100000"/>
        </a:lnSpc>
        <a:spcBef>
          <a:spcPts val="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49946E-D35B-4582-12AD-99965CF08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51859C7-997A-7E25-9B12-21450C236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1FB12B-608B-5AC6-AC9A-82CEC240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FF18D-46D1-4D97-8105-49CAD2A743DB}"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BA6A36E9-60A6-CB69-7D02-8EDB1F4CC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A09419E-754E-363B-6B2F-7D2428C7C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F8E18-E3F1-428E-9A8F-BCBEFEE117B8}" type="slidenum">
              <a:rPr lang="nl-NL" smtClean="0"/>
              <a:t>‹nr.›</a:t>
            </a:fld>
            <a:endParaRPr lang="nl-NL"/>
          </a:p>
        </p:txBody>
      </p:sp>
    </p:spTree>
    <p:extLst>
      <p:ext uri="{BB962C8B-B14F-4D97-AF65-F5344CB8AC3E}">
        <p14:creationId xmlns:p14="http://schemas.microsoft.com/office/powerpoint/2010/main" val="286727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1.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slide" Target="slide2.xml"/><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10.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slide" Target="slide9.xml"/><Relationship Id="rId3" Type="http://schemas.openxmlformats.org/officeDocument/2006/relationships/slide" Target="slide8.xml"/><Relationship Id="rId7" Type="http://schemas.openxmlformats.org/officeDocument/2006/relationships/image" Target="../media/image54.png"/><Relationship Id="rId12"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57.svg"/><Relationship Id="rId1" Type="http://schemas.openxmlformats.org/officeDocument/2006/relationships/slideLayout" Target="../slideLayouts/slideLayout9.xml"/><Relationship Id="rId6" Type="http://schemas.openxmlformats.org/officeDocument/2006/relationships/image" Target="../media/image53.svg"/><Relationship Id="rId11" Type="http://schemas.openxmlformats.org/officeDocument/2006/relationships/slide" Target="slide11.xml"/><Relationship Id="rId5" Type="http://schemas.openxmlformats.org/officeDocument/2006/relationships/image" Target="../media/image52.png"/><Relationship Id="rId15" Type="http://schemas.openxmlformats.org/officeDocument/2006/relationships/image" Target="../media/image56.png"/><Relationship Id="rId10" Type="http://schemas.openxmlformats.org/officeDocument/2006/relationships/image" Target="../media/image66.svg"/><Relationship Id="rId4" Type="http://schemas.openxmlformats.org/officeDocument/2006/relationships/image" Target="../media/image15.jpeg"/><Relationship Id="rId9" Type="http://schemas.openxmlformats.org/officeDocument/2006/relationships/image" Target="../media/image65.png"/><Relationship Id="rId14"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57.svg"/><Relationship Id="rId3" Type="http://schemas.openxmlformats.org/officeDocument/2006/relationships/image" Target="../media/image15.jpeg"/><Relationship Id="rId7" Type="http://schemas.openxmlformats.org/officeDocument/2006/relationships/image" Target="../media/image55.svg"/><Relationship Id="rId12"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slide" Target="slide20.xml"/><Relationship Id="rId5" Type="http://schemas.openxmlformats.org/officeDocument/2006/relationships/image" Target="../media/image53.svg"/><Relationship Id="rId15" Type="http://schemas.openxmlformats.org/officeDocument/2006/relationships/image" Target="../media/image68.svg"/><Relationship Id="rId10" Type="http://schemas.openxmlformats.org/officeDocument/2006/relationships/slide" Target="slide10.xml"/><Relationship Id="rId4" Type="http://schemas.openxmlformats.org/officeDocument/2006/relationships/image" Target="../media/image52.png"/><Relationship Id="rId9" Type="http://schemas.openxmlformats.org/officeDocument/2006/relationships/image" Target="../media/image36.png"/><Relationship Id="rId14"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slide" Target="slide20.xml"/><Relationship Id="rId3" Type="http://schemas.openxmlformats.org/officeDocument/2006/relationships/image" Target="../media/image15.jpeg"/><Relationship Id="rId7" Type="http://schemas.openxmlformats.org/officeDocument/2006/relationships/image" Target="../media/image53.svg"/><Relationship Id="rId12"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2.png"/><Relationship Id="rId11" Type="http://schemas.openxmlformats.org/officeDocument/2006/relationships/image" Target="../media/image36.png"/><Relationship Id="rId5" Type="http://schemas.openxmlformats.org/officeDocument/2006/relationships/image" Target="../media/image70.svg"/><Relationship Id="rId15" Type="http://schemas.openxmlformats.org/officeDocument/2006/relationships/image" Target="../media/image57.svg"/><Relationship Id="rId10" Type="http://schemas.openxmlformats.org/officeDocument/2006/relationships/slide" Target="slide13.xml"/><Relationship Id="rId4" Type="http://schemas.openxmlformats.org/officeDocument/2006/relationships/image" Target="../media/image69.png"/><Relationship Id="rId9" Type="http://schemas.openxmlformats.org/officeDocument/2006/relationships/image" Target="../media/image55.sv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72.svg"/><Relationship Id="rId3" Type="http://schemas.openxmlformats.org/officeDocument/2006/relationships/image" Target="../media/image15.jpeg"/><Relationship Id="rId7" Type="http://schemas.openxmlformats.org/officeDocument/2006/relationships/image" Target="../media/image54.png"/><Relationship Id="rId12" Type="http://schemas.openxmlformats.org/officeDocument/2006/relationships/image" Target="../media/image71.png"/><Relationship Id="rId2" Type="http://schemas.openxmlformats.org/officeDocument/2006/relationships/notesSlide" Target="../notesSlides/notesSlide13.xml"/><Relationship Id="rId16" Type="http://schemas.openxmlformats.org/officeDocument/2006/relationships/image" Target="../media/image57.svg"/><Relationship Id="rId1" Type="http://schemas.openxmlformats.org/officeDocument/2006/relationships/slideLayout" Target="../slideLayouts/slideLayout9.xml"/><Relationship Id="rId6" Type="http://schemas.openxmlformats.org/officeDocument/2006/relationships/image" Target="../media/image53.svg"/><Relationship Id="rId11" Type="http://schemas.openxmlformats.org/officeDocument/2006/relationships/slide" Target="slide12.xml"/><Relationship Id="rId5" Type="http://schemas.openxmlformats.org/officeDocument/2006/relationships/image" Target="../media/image52.png"/><Relationship Id="rId15" Type="http://schemas.openxmlformats.org/officeDocument/2006/relationships/image" Target="../media/image56.png"/><Relationship Id="rId10" Type="http://schemas.openxmlformats.org/officeDocument/2006/relationships/image" Target="../media/image36.png"/><Relationship Id="rId4" Type="http://schemas.openxmlformats.org/officeDocument/2006/relationships/slide" Target="slide8.xml"/><Relationship Id="rId9" Type="http://schemas.openxmlformats.org/officeDocument/2006/relationships/slide" Target="slide14.xml"/><Relationship Id="rId14"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slide" Target="slide20.xml"/><Relationship Id="rId3" Type="http://schemas.openxmlformats.org/officeDocument/2006/relationships/image" Target="../media/image15.jpeg"/><Relationship Id="rId7" Type="http://schemas.openxmlformats.org/officeDocument/2006/relationships/image" Target="../media/image55.svg"/><Relationship Id="rId12"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36.png"/><Relationship Id="rId5" Type="http://schemas.openxmlformats.org/officeDocument/2006/relationships/image" Target="../media/image53.svg"/><Relationship Id="rId15" Type="http://schemas.openxmlformats.org/officeDocument/2006/relationships/image" Target="../media/image57.svg"/><Relationship Id="rId10" Type="http://schemas.openxmlformats.org/officeDocument/2006/relationships/slide" Target="slide16.xml"/><Relationship Id="rId4" Type="http://schemas.openxmlformats.org/officeDocument/2006/relationships/image" Target="../media/image52.png"/><Relationship Id="rId9" Type="http://schemas.openxmlformats.org/officeDocument/2006/relationships/image" Target="../media/image74.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slide" Target="slide20.xml"/><Relationship Id="rId3" Type="http://schemas.openxmlformats.org/officeDocument/2006/relationships/image" Target="../media/image15.jpe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6.png"/><Relationship Id="rId2" Type="http://schemas.openxmlformats.org/officeDocument/2006/relationships/notesSlide" Target="../notesSlides/notesSlide1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slide" Target="slide22.xml"/><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5.jpeg"/><Relationship Id="rId7" Type="http://schemas.openxmlformats.org/officeDocument/2006/relationships/slide" Target="slide14.xml"/><Relationship Id="rId12" Type="http://schemas.openxmlformats.org/officeDocument/2006/relationships/image" Target="../media/image79.sv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78.png"/><Relationship Id="rId5" Type="http://schemas.openxmlformats.org/officeDocument/2006/relationships/slide" Target="slide17.xml"/><Relationship Id="rId10" Type="http://schemas.openxmlformats.org/officeDocument/2006/relationships/image" Target="../media/image77.svg"/><Relationship Id="rId4" Type="http://schemas.openxmlformats.org/officeDocument/2006/relationships/slide" Target="slide10.xml"/><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slide" Target="slide19.xml"/><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1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slide" Target="slide20.xml"/><Relationship Id="rId3" Type="http://schemas.openxmlformats.org/officeDocument/2006/relationships/image" Target="../media/image15.jpe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6.png"/><Relationship Id="rId2" Type="http://schemas.openxmlformats.org/officeDocument/2006/relationships/notesSlide" Target="../notesSlides/notesSlide1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slide" Target="slide22.xml"/><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80.emf"/><Relationship Id="rId5" Type="http://schemas.openxmlformats.org/officeDocument/2006/relationships/slide" Target="slide1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jpeg"/><Relationship Id="rId7" Type="http://schemas.openxmlformats.org/officeDocument/2006/relationships/image" Target="../media/image40.svg"/><Relationship Id="rId12"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38.svg"/><Relationship Id="rId10" Type="http://schemas.openxmlformats.org/officeDocument/2006/relationships/slide" Target="slide3.xml"/><Relationship Id="rId4" Type="http://schemas.openxmlformats.org/officeDocument/2006/relationships/image" Target="../media/image37.png"/><Relationship Id="rId9" Type="http://schemas.openxmlformats.org/officeDocument/2006/relationships/image" Target="../media/image42.sv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81.emf"/><Relationship Id="rId5" Type="http://schemas.openxmlformats.org/officeDocument/2006/relationships/slide" Target="slide1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slide" Target="slide20.xml"/><Relationship Id="rId3" Type="http://schemas.openxmlformats.org/officeDocument/2006/relationships/image" Target="../media/image15.jpe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6.png"/><Relationship Id="rId2" Type="http://schemas.openxmlformats.org/officeDocument/2006/relationships/notesSlide" Target="../notesSlides/notesSlide2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slide" Target="slide22.xml"/><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slide" Target="slide2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82.png"/><Relationship Id="rId1" Type="http://schemas.openxmlformats.org/officeDocument/2006/relationships/slideLayout" Target="../slideLayouts/slideLayout9.xml"/><Relationship Id="rId5" Type="http://schemas.openxmlformats.org/officeDocument/2006/relationships/slide" Target="slide2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5.xml"/><Relationship Id="rId1" Type="http://schemas.openxmlformats.org/officeDocument/2006/relationships/slideLayout" Target="../slideLayouts/slideLayout9.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6.png"/><Relationship Id="rId18" Type="http://schemas.openxmlformats.org/officeDocument/2006/relationships/image" Target="../media/image19.svg"/><Relationship Id="rId3" Type="http://schemas.openxmlformats.org/officeDocument/2006/relationships/image" Target="../media/image36.png"/><Relationship Id="rId7" Type="http://schemas.openxmlformats.org/officeDocument/2006/relationships/image" Target="../media/image30.png"/><Relationship Id="rId12" Type="http://schemas.openxmlformats.org/officeDocument/2006/relationships/image" Target="../media/image25.svg"/><Relationship Id="rId17" Type="http://schemas.openxmlformats.org/officeDocument/2006/relationships/image" Target="../media/image18.png"/><Relationship Id="rId2" Type="http://schemas.openxmlformats.org/officeDocument/2006/relationships/slide" Target="slide26.xml"/><Relationship Id="rId16" Type="http://schemas.openxmlformats.org/officeDocument/2006/relationships/image" Target="../media/image29.svg"/><Relationship Id="rId1" Type="http://schemas.openxmlformats.org/officeDocument/2006/relationships/slideLayout" Target="../slideLayouts/slideLayout9.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slide" Target="slide24.xml"/><Relationship Id="rId9" Type="http://schemas.openxmlformats.org/officeDocument/2006/relationships/image" Target="../media/image32.png"/><Relationship Id="rId1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slide" Target="slide25.xml"/><Relationship Id="rId2" Type="http://schemas.openxmlformats.org/officeDocument/2006/relationships/image" Target="../media/image83.pn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85.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88.png"/><Relationship Id="rId2" Type="http://schemas.openxmlformats.org/officeDocument/2006/relationships/slide" Target="slide1.xml"/><Relationship Id="rId1" Type="http://schemas.openxmlformats.org/officeDocument/2006/relationships/slideLayout" Target="../slideLayouts/slideLayout9.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jpe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21.xml"/><Relationship Id="rId5" Type="http://schemas.openxmlformats.org/officeDocument/2006/relationships/slide" Target="slide16.xml"/><Relationship Id="rId10"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5.svg"/><Relationship Id="rId26" Type="http://schemas.openxmlformats.org/officeDocument/2006/relationships/image" Target="../media/image45.svg"/><Relationship Id="rId3" Type="http://schemas.openxmlformats.org/officeDocument/2006/relationships/image" Target="../media/image15.jpeg"/><Relationship Id="rId21" Type="http://schemas.openxmlformats.org/officeDocument/2006/relationships/image" Target="../media/image30.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4.png"/><Relationship Id="rId25"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17.svg"/><Relationship Id="rId20" Type="http://schemas.openxmlformats.org/officeDocument/2006/relationships/image" Target="../media/image29.svg"/><Relationship Id="rId29" Type="http://schemas.openxmlformats.org/officeDocument/2006/relationships/slide" Target="slide5.xml"/><Relationship Id="rId1" Type="http://schemas.openxmlformats.org/officeDocument/2006/relationships/slideLayout" Target="../slideLayouts/slideLayout9.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3.svg"/><Relationship Id="rId5" Type="http://schemas.openxmlformats.org/officeDocument/2006/relationships/image" Target="../media/image18.png"/><Relationship Id="rId15" Type="http://schemas.openxmlformats.org/officeDocument/2006/relationships/image" Target="../media/image16.png"/><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image" Target="../media/image23.svg"/><Relationship Id="rId19" Type="http://schemas.openxmlformats.org/officeDocument/2006/relationships/image" Target="../media/image28.png"/><Relationship Id="rId4" Type="http://schemas.openxmlformats.org/officeDocument/2006/relationships/image" Target="../media/image43.pn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1.svg"/><Relationship Id="rId27"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5.jpeg"/><Relationship Id="rId7" Type="http://schemas.openxmlformats.org/officeDocument/2006/relationships/image" Target="../media/image49.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slide" Target="slide3.xml"/><Relationship Id="rId4" Type="http://schemas.openxmlformats.org/officeDocument/2006/relationships/image" Target="../media/image46.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6.xml"/><Relationship Id="rId3" Type="http://schemas.openxmlformats.org/officeDocument/2006/relationships/image" Target="../media/image15.jpeg"/><Relationship Id="rId7" Type="http://schemas.openxmlformats.org/officeDocument/2006/relationships/slide" Target="slide13.xml"/><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11.xml"/><Relationship Id="rId11" Type="http://schemas.openxmlformats.org/officeDocument/2006/relationships/image" Target="../media/image36.png"/><Relationship Id="rId5" Type="http://schemas.openxmlformats.org/officeDocument/2006/relationships/slide" Target="slide9.xml"/><Relationship Id="rId15" Type="http://schemas.openxmlformats.org/officeDocument/2006/relationships/image" Target="../media/image51.svg"/><Relationship Id="rId10"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14.xml"/><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5.jpeg"/><Relationship Id="rId7" Type="http://schemas.openxmlformats.org/officeDocument/2006/relationships/slide" Target="slide13.xml"/><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slide" Target="slide11.xml"/><Relationship Id="rId11" Type="http://schemas.openxmlformats.org/officeDocument/2006/relationships/image" Target="../media/image36.png"/><Relationship Id="rId5" Type="http://schemas.openxmlformats.org/officeDocument/2006/relationships/slide" Target="slide9.xml"/><Relationship Id="rId10"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14.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57.svg"/><Relationship Id="rId3" Type="http://schemas.openxmlformats.org/officeDocument/2006/relationships/image" Target="../media/image15.jpeg"/><Relationship Id="rId7" Type="http://schemas.openxmlformats.org/officeDocument/2006/relationships/image" Target="../media/image55.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8.xml"/><Relationship Id="rId16"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slide" Target="slide20.xml"/><Relationship Id="rId5" Type="http://schemas.openxmlformats.org/officeDocument/2006/relationships/image" Target="../media/image53.svg"/><Relationship Id="rId15" Type="http://schemas.openxmlformats.org/officeDocument/2006/relationships/image" Target="../media/image59.svg"/><Relationship Id="rId10" Type="http://schemas.openxmlformats.org/officeDocument/2006/relationships/slide" Target="slide6.xml"/><Relationship Id="rId4" Type="http://schemas.openxmlformats.org/officeDocument/2006/relationships/image" Target="../media/image52.png"/><Relationship Id="rId9" Type="http://schemas.openxmlformats.org/officeDocument/2006/relationships/image" Target="../media/image36.png"/><Relationship Id="rId1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slide" Target="slide20.xml"/><Relationship Id="rId3" Type="http://schemas.openxmlformats.org/officeDocument/2006/relationships/image" Target="../media/image15.jpeg"/><Relationship Id="rId7" Type="http://schemas.openxmlformats.org/officeDocument/2006/relationships/image" Target="../media/image55.svg"/><Relationship Id="rId12" Type="http://schemas.openxmlformats.org/officeDocument/2006/relationships/slide" Target="slide8.xml"/><Relationship Id="rId2" Type="http://schemas.openxmlformats.org/officeDocument/2006/relationships/notesSlide" Target="../notesSlides/notesSlide9.xml"/><Relationship Id="rId16"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36.png"/><Relationship Id="rId5" Type="http://schemas.openxmlformats.org/officeDocument/2006/relationships/image" Target="../media/image53.svg"/><Relationship Id="rId15" Type="http://schemas.openxmlformats.org/officeDocument/2006/relationships/image" Target="../media/image57.svg"/><Relationship Id="rId10" Type="http://schemas.openxmlformats.org/officeDocument/2006/relationships/slide" Target="slide10.xml"/><Relationship Id="rId4" Type="http://schemas.openxmlformats.org/officeDocument/2006/relationships/image" Target="../media/image52.png"/><Relationship Id="rId9" Type="http://schemas.openxmlformats.org/officeDocument/2006/relationships/image" Target="../media/image63.sv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ignature_921852337">
            <a:extLst>
              <a:ext uri="{FF2B5EF4-FFF2-40B4-BE49-F238E27FC236}">
                <a16:creationId xmlns:a16="http://schemas.microsoft.com/office/drawing/2014/main" id="{F6E1B126-10F9-A0DC-C064-EB83E7C4E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6511" y="4064141"/>
            <a:ext cx="3732102" cy="2151872"/>
          </a:xfrm>
          <a:prstGeom prst="rect">
            <a:avLst/>
          </a:prstGeom>
          <a:noFill/>
          <a:ln>
            <a:noFill/>
          </a:ln>
        </p:spPr>
      </p:pic>
      <p:sp>
        <p:nvSpPr>
          <p:cNvPr id="3" name="Titel 2">
            <a:extLst>
              <a:ext uri="{FF2B5EF4-FFF2-40B4-BE49-F238E27FC236}">
                <a16:creationId xmlns:a16="http://schemas.microsoft.com/office/drawing/2014/main" id="{7AF4E21C-2161-DC97-BA39-174817E2D2C1}"/>
              </a:ext>
            </a:extLst>
          </p:cNvPr>
          <p:cNvSpPr>
            <a:spLocks noGrp="1"/>
          </p:cNvSpPr>
          <p:nvPr>
            <p:ph type="title"/>
          </p:nvPr>
        </p:nvSpPr>
        <p:spPr>
          <a:xfrm>
            <a:off x="1834783" y="2241756"/>
            <a:ext cx="10043957" cy="1307073"/>
          </a:xfrm>
        </p:spPr>
        <p:txBody>
          <a:bodyPr>
            <a:noAutofit/>
          </a:bodyPr>
          <a:lstStyle/>
          <a:p>
            <a:r>
              <a:rPr lang="nl-NL" sz="3200" b="1" dirty="0">
                <a:solidFill>
                  <a:srgbClr val="0070C0"/>
                </a:solidFill>
                <a:latin typeface="Bahnschrift Light"/>
              </a:rPr>
              <a:t>Startfoto en aanpak Toekomstscenario</a:t>
            </a:r>
            <a:r>
              <a:rPr lang="nl-NL" sz="3200" b="1" i="1" dirty="0">
                <a:solidFill>
                  <a:srgbClr val="0070C0"/>
                </a:solidFill>
                <a:latin typeface="Bahnschrift Light"/>
              </a:rPr>
              <a:t>, </a:t>
            </a:r>
            <a:br>
              <a:rPr lang="nl-NL" sz="3200" b="1" i="1" dirty="0">
                <a:solidFill>
                  <a:srgbClr val="0070C0"/>
                </a:solidFill>
                <a:latin typeface="Bahnschrift Light"/>
              </a:rPr>
            </a:br>
            <a:r>
              <a:rPr lang="nl-NL" sz="3200" b="1" i="1" dirty="0">
                <a:solidFill>
                  <a:srgbClr val="0070C0"/>
                </a:solidFill>
                <a:latin typeface="Bahnschrift Light"/>
              </a:rPr>
              <a:t>R</a:t>
            </a:r>
            <a:r>
              <a:rPr lang="nl-NL" sz="3200" b="1" i="1" dirty="0">
                <a:solidFill>
                  <a:srgbClr val="0070C0"/>
                </a:solidFill>
                <a:latin typeface="Bahnschrift Light"/>
                <a:ea typeface="Calibri Light"/>
                <a:cs typeface="Calibri Light"/>
              </a:rPr>
              <a:t>egio IJsselland</a:t>
            </a:r>
            <a:br>
              <a:rPr lang="nl-NL" sz="3200" dirty="0"/>
            </a:br>
            <a:r>
              <a:rPr lang="nl-NL" sz="3200" b="1" dirty="0">
                <a:solidFill>
                  <a:srgbClr val="0070C0"/>
                </a:solidFill>
                <a:latin typeface="Bahnschrift Light"/>
              </a:rPr>
              <a:t>2024-2025 </a:t>
            </a:r>
          </a:p>
        </p:txBody>
      </p:sp>
      <p:sp>
        <p:nvSpPr>
          <p:cNvPr id="5" name="Rechthoek 4">
            <a:extLst>
              <a:ext uri="{FF2B5EF4-FFF2-40B4-BE49-F238E27FC236}">
                <a16:creationId xmlns:a16="http://schemas.microsoft.com/office/drawing/2014/main" id="{E3328C8F-D3A4-5345-8228-F6B227530096}"/>
              </a:ext>
            </a:extLst>
          </p:cNvPr>
          <p:cNvSpPr/>
          <p:nvPr/>
        </p:nvSpPr>
        <p:spPr>
          <a:xfrm>
            <a:off x="137160" y="292608"/>
            <a:ext cx="11823191" cy="6181344"/>
          </a:xfrm>
          <a:prstGeom prst="rect">
            <a:avLst/>
          </a:prstGeom>
          <a:noFill/>
          <a:ln w="57150">
            <a:solidFill>
              <a:srgbClr val="0369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descr="Twee mannen met effen opvulling">
            <a:extLst>
              <a:ext uri="{FF2B5EF4-FFF2-40B4-BE49-F238E27FC236}">
                <a16:creationId xmlns:a16="http://schemas.microsoft.com/office/drawing/2014/main" id="{5D9CCCBE-64B6-8A59-B888-658E48548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387" y="5219689"/>
            <a:ext cx="2688893" cy="1992648"/>
          </a:xfrm>
          <a:prstGeom prst="rect">
            <a:avLst/>
          </a:prstGeom>
        </p:spPr>
      </p:pic>
      <p:pic>
        <p:nvPicPr>
          <p:cNvPr id="6" name="Graphic 5" descr="Kruipende baby met effen opvulling">
            <a:extLst>
              <a:ext uri="{FF2B5EF4-FFF2-40B4-BE49-F238E27FC236}">
                <a16:creationId xmlns:a16="http://schemas.microsoft.com/office/drawing/2014/main" id="{3D16BD62-51BB-59A0-0D24-AAB9A224CA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11478" y="553001"/>
            <a:ext cx="2138799" cy="2221989"/>
          </a:xfrm>
          <a:prstGeom prst="rect">
            <a:avLst/>
          </a:prstGeom>
        </p:spPr>
      </p:pic>
      <p:pic>
        <p:nvPicPr>
          <p:cNvPr id="7" name="Graphic 6" descr="Groep mannen met effen opvulling">
            <a:extLst>
              <a:ext uri="{FF2B5EF4-FFF2-40B4-BE49-F238E27FC236}">
                <a16:creationId xmlns:a16="http://schemas.microsoft.com/office/drawing/2014/main" id="{4EC283DE-299D-8C59-0336-1DA07E6622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573861" y="-158936"/>
            <a:ext cx="2478935" cy="1837056"/>
          </a:xfrm>
          <a:prstGeom prst="rect">
            <a:avLst/>
          </a:prstGeom>
        </p:spPr>
      </p:pic>
      <p:pic>
        <p:nvPicPr>
          <p:cNvPr id="8" name="Graphic 7" descr="Twee vrouwen met effen opvulling">
            <a:extLst>
              <a:ext uri="{FF2B5EF4-FFF2-40B4-BE49-F238E27FC236}">
                <a16:creationId xmlns:a16="http://schemas.microsoft.com/office/drawing/2014/main" id="{EE27ED18-C4A3-7891-7D5A-1D93EEB957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552004" y="1392945"/>
            <a:ext cx="2290783" cy="1697623"/>
          </a:xfrm>
          <a:prstGeom prst="rect">
            <a:avLst/>
          </a:prstGeom>
        </p:spPr>
      </p:pic>
      <p:pic>
        <p:nvPicPr>
          <p:cNvPr id="9" name="Graphic 8" descr="Kinderen met effen opvulling">
            <a:extLst>
              <a:ext uri="{FF2B5EF4-FFF2-40B4-BE49-F238E27FC236}">
                <a16:creationId xmlns:a16="http://schemas.microsoft.com/office/drawing/2014/main" id="{35B1761E-D951-E5C8-6C65-AACB1FA3FC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820764" y="3571445"/>
            <a:ext cx="2441151" cy="2003361"/>
          </a:xfrm>
          <a:prstGeom prst="rect">
            <a:avLst/>
          </a:prstGeom>
        </p:spPr>
      </p:pic>
      <p:pic>
        <p:nvPicPr>
          <p:cNvPr id="10" name="Graphic 9" descr="Man met wandelstok met effen opvulling">
            <a:extLst>
              <a:ext uri="{FF2B5EF4-FFF2-40B4-BE49-F238E27FC236}">
                <a16:creationId xmlns:a16="http://schemas.microsoft.com/office/drawing/2014/main" id="{9DDB6DFA-BE37-FAC4-1EB6-E9189222ED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24643" y="5318947"/>
            <a:ext cx="2463425" cy="1825562"/>
          </a:xfrm>
          <a:prstGeom prst="rect">
            <a:avLst/>
          </a:prstGeom>
        </p:spPr>
      </p:pic>
      <p:pic>
        <p:nvPicPr>
          <p:cNvPr id="13" name="Graphic 12" descr="Gezin met dochter met effen opvulling">
            <a:extLst>
              <a:ext uri="{FF2B5EF4-FFF2-40B4-BE49-F238E27FC236}">
                <a16:creationId xmlns:a16="http://schemas.microsoft.com/office/drawing/2014/main" id="{B6FC923A-E841-24F6-F729-C6E1AF5015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15226" y="5303232"/>
            <a:ext cx="2463425" cy="1825562"/>
          </a:xfrm>
          <a:prstGeom prst="rect">
            <a:avLst/>
          </a:prstGeom>
        </p:spPr>
      </p:pic>
      <p:pic>
        <p:nvPicPr>
          <p:cNvPr id="14" name="Graphic 13" descr="Man en vrouw met effen opvulling">
            <a:extLst>
              <a:ext uri="{FF2B5EF4-FFF2-40B4-BE49-F238E27FC236}">
                <a16:creationId xmlns:a16="http://schemas.microsoft.com/office/drawing/2014/main" id="{E42811A9-F501-3808-81F7-DBEFFD27817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4619697" y="-295332"/>
            <a:ext cx="2585155" cy="1915772"/>
          </a:xfrm>
          <a:prstGeom prst="rect">
            <a:avLst/>
          </a:prstGeom>
        </p:spPr>
      </p:pic>
      <p:pic>
        <p:nvPicPr>
          <p:cNvPr id="15" name="Graphic 14" descr="Man met kind met effen opvulling">
            <a:extLst>
              <a:ext uri="{FF2B5EF4-FFF2-40B4-BE49-F238E27FC236}">
                <a16:creationId xmlns:a16="http://schemas.microsoft.com/office/drawing/2014/main" id="{A5617B1A-9F5B-D1BE-10F0-84FF95DD08C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0800000">
            <a:off x="8091377" y="-295332"/>
            <a:ext cx="2730880" cy="2408265"/>
          </a:xfrm>
          <a:prstGeom prst="rect">
            <a:avLst/>
          </a:prstGeom>
        </p:spPr>
      </p:pic>
      <p:pic>
        <p:nvPicPr>
          <p:cNvPr id="16" name="Graphic 15" descr="Man met baby met effen opvulling">
            <a:extLst>
              <a:ext uri="{FF2B5EF4-FFF2-40B4-BE49-F238E27FC236}">
                <a16:creationId xmlns:a16="http://schemas.microsoft.com/office/drawing/2014/main" id="{40B1C6D2-7B91-BB95-3B3A-7E013429C74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6200000">
            <a:off x="10042494" y="2441665"/>
            <a:ext cx="2747530" cy="2221986"/>
          </a:xfrm>
          <a:prstGeom prst="rect">
            <a:avLst/>
          </a:prstGeom>
        </p:spPr>
      </p:pic>
      <p:pic>
        <p:nvPicPr>
          <p:cNvPr id="11" name="Afbeelding 10">
            <a:hlinkClick r:id="rId24" action="ppaction://hlinksldjump"/>
            <a:extLst>
              <a:ext uri="{FF2B5EF4-FFF2-40B4-BE49-F238E27FC236}">
                <a16:creationId xmlns:a16="http://schemas.microsoft.com/office/drawing/2014/main" id="{9E574DF5-49DB-23C3-7BFE-5CA4BB0726AA}"/>
              </a:ext>
            </a:extLst>
          </p:cNvPr>
          <p:cNvPicPr>
            <a:picLocks noChangeAspect="1"/>
          </p:cNvPicPr>
          <p:nvPr/>
        </p:nvPicPr>
        <p:blipFill rotWithShape="1">
          <a:blip r:embed="rId25"/>
          <a:srcRect l="51635"/>
          <a:stretch/>
        </p:blipFill>
        <p:spPr>
          <a:xfrm>
            <a:off x="11100816" y="6059418"/>
            <a:ext cx="654156" cy="666750"/>
          </a:xfrm>
          <a:prstGeom prst="rect">
            <a:avLst/>
          </a:prstGeom>
        </p:spPr>
      </p:pic>
    </p:spTree>
    <p:extLst>
      <p:ext uri="{BB962C8B-B14F-4D97-AF65-F5344CB8AC3E}">
        <p14:creationId xmlns:p14="http://schemas.microsoft.com/office/powerpoint/2010/main" val="295235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18833D9-6ABD-0CC4-DB4F-FAE6A501F462}"/>
              </a:ext>
            </a:extLst>
          </p:cNvPr>
          <p:cNvSpPr/>
          <p:nvPr/>
        </p:nvSpPr>
        <p:spPr>
          <a:xfrm>
            <a:off x="646762" y="1641019"/>
            <a:ext cx="4922830" cy="4804911"/>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772072" y="2639316"/>
            <a:ext cx="4688013" cy="3215931"/>
          </a:xfrm>
        </p:spPr>
        <p:txBody>
          <a:bodyPr/>
          <a:lstStyle/>
          <a:p>
            <a:pPr marL="0" indent="0" algn="just">
              <a:buNone/>
            </a:pPr>
            <a:r>
              <a:rPr lang="nl-NL" sz="1000" dirty="0">
                <a:latin typeface="Bahnschrift Light" panose="020B0502040204020203" pitchFamily="34" charset="0"/>
              </a:rPr>
              <a:t>Centraal staan de ontmoeting, het voeren van het goede gesprek en het vanuit gezamenlijke verantwoordelijkheid organiseren van de randvoorwaarden die nodig zijn voor uitvoering van de aanpak in praktijk. </a:t>
            </a:r>
          </a:p>
          <a:p>
            <a:pPr marL="0" indent="0" algn="just">
              <a:buNone/>
            </a:pPr>
            <a:endParaRPr lang="nl-NL" sz="1000" dirty="0">
              <a:latin typeface="Bahnschrift Light" panose="020B0502040204020203" pitchFamily="34" charset="0"/>
            </a:endParaRPr>
          </a:p>
          <a:p>
            <a:pPr marL="0" indent="0" algn="just">
              <a:buNone/>
            </a:pPr>
            <a:r>
              <a:rPr lang="nl-NL" sz="1000" dirty="0">
                <a:solidFill>
                  <a:srgbClr val="374151"/>
                </a:solidFill>
                <a:latin typeface="Bahnschrift Light" panose="020B0502040204020203" pitchFamily="34" charset="0"/>
              </a:rPr>
              <a:t>Concreet betekent het dat we toewerken naar: </a:t>
            </a:r>
          </a:p>
          <a:p>
            <a:pPr algn="just">
              <a:buClr>
                <a:srgbClr val="0AB4E8"/>
              </a:buClr>
            </a:pPr>
            <a:r>
              <a:rPr lang="nl-NL" sz="1000" b="1" dirty="0">
                <a:solidFill>
                  <a:srgbClr val="0AB4E8"/>
                </a:solidFill>
                <a:latin typeface="Bahnschrift Light" panose="020B0502040204020203" pitchFamily="34" charset="0"/>
              </a:rPr>
              <a:t>Beleidsintegratie: </a:t>
            </a:r>
            <a:r>
              <a:rPr lang="nl-NL" sz="1000" dirty="0">
                <a:solidFill>
                  <a:srgbClr val="374151"/>
                </a:solidFill>
                <a:latin typeface="Bahnschrift Light" panose="020B0502040204020203" pitchFamily="34" charset="0"/>
              </a:rPr>
              <a:t>Het beleid voor de aanpak effectieve samenwerking aan veiligheid wordt geïntegreerd in de algehele strategie van de regio, van alle 11 de gemeenten en de regionaal werkende organisaties. Het is verweven in verschillende afdelingen (zorg, veiligheid en straf, huiselijk geweld en jeugd) en niveaus, van management tot uitvoering.</a:t>
            </a:r>
          </a:p>
          <a:p>
            <a:pPr algn="just">
              <a:buClr>
                <a:srgbClr val="0AB4E8"/>
              </a:buClr>
            </a:pPr>
            <a:r>
              <a:rPr lang="nl-NL" sz="1000" b="1" dirty="0">
                <a:solidFill>
                  <a:srgbClr val="0AB4E8"/>
                </a:solidFill>
                <a:latin typeface="Bahnschrift Light" panose="020B0502040204020203" pitchFamily="34" charset="0"/>
              </a:rPr>
              <a:t>Leren en ontwikkelen</a:t>
            </a:r>
            <a:r>
              <a:rPr lang="nl-NL" sz="1000" dirty="0">
                <a:solidFill>
                  <a:srgbClr val="374151"/>
                </a:solidFill>
                <a:latin typeface="Bahnschrift Light" panose="020B0502040204020203" pitchFamily="34" charset="0"/>
              </a:rPr>
              <a:t>: Evaluatie en reflectie zijn regulier onderdeel van de werkwijze binnen de regio, gemeenten en organisaties. Dit versterken we met lerende teams. </a:t>
            </a:r>
            <a:r>
              <a:rPr lang="nl-NL" sz="1000" u="sng" dirty="0">
                <a:solidFill>
                  <a:srgbClr val="1672B9"/>
                </a:solidFill>
                <a:latin typeface="Bahnschrift Light" panose="020B0502040204020203" pitchFamily="34" charset="0"/>
                <a:hlinkClick r:id="rId3" action="ppaction://hlinksldjump">
                  <a:extLst>
                    <a:ext uri="{A12FA001-AC4F-418D-AE19-62706E023703}">
                      <ahyp:hlinkClr xmlns:ahyp="http://schemas.microsoft.com/office/drawing/2018/hyperlinkcolor" val="tx"/>
                    </a:ext>
                  </a:extLst>
                </a:hlinkClick>
              </a:rPr>
              <a:t>Zie actielijn a </a:t>
            </a:r>
            <a:endParaRPr lang="nl-NL" sz="1000" u="sng" dirty="0">
              <a:solidFill>
                <a:srgbClr val="1672B9"/>
              </a:solidFill>
              <a:latin typeface="Bahnschrift Light" panose="020B0502040204020203" pitchFamily="34" charset="0"/>
            </a:endParaRPr>
          </a:p>
          <a:p>
            <a:pPr algn="just">
              <a:buClr>
                <a:srgbClr val="0AB4E8"/>
              </a:buClr>
            </a:pPr>
            <a:r>
              <a:rPr lang="nl-NL" sz="1000" b="1" dirty="0">
                <a:solidFill>
                  <a:srgbClr val="0AB4E8"/>
                </a:solidFill>
                <a:latin typeface="Bahnschrift Light" panose="020B0502040204020203" pitchFamily="34" charset="0"/>
              </a:rPr>
              <a:t>Monitoring en evaluatie</a:t>
            </a:r>
            <a:r>
              <a:rPr lang="nl-NL" sz="1000" dirty="0">
                <a:solidFill>
                  <a:srgbClr val="374151"/>
                </a:solidFill>
                <a:latin typeface="Bahnschrift Light" panose="020B0502040204020203" pitchFamily="34" charset="0"/>
              </a:rPr>
              <a:t>: Op basis van de evaluaties voeren gemeenten en regionaal werkende organisaties, op het niveau van bestuurder, management, beleid en uitvoering met elkaar het goede gesprek. Doel is te blijven leren en verbeteren en tijdige bijsturing. </a:t>
            </a:r>
          </a:p>
          <a:p>
            <a:pPr algn="just">
              <a:buClr>
                <a:srgbClr val="0AB4E8"/>
              </a:buClr>
            </a:pPr>
            <a:r>
              <a:rPr lang="nl-NL" sz="1000" b="1" dirty="0">
                <a:solidFill>
                  <a:srgbClr val="0AB4E8"/>
                </a:solidFill>
                <a:latin typeface="Bahnschrift Light" panose="020B0502040204020203" pitchFamily="34" charset="0"/>
              </a:rPr>
              <a:t>Rapportage en Transparantie</a:t>
            </a:r>
            <a:r>
              <a:rPr lang="nl-NL" sz="1000" dirty="0">
                <a:solidFill>
                  <a:srgbClr val="374151"/>
                </a:solidFill>
                <a:latin typeface="Bahnschrift Light" panose="020B0502040204020203" pitchFamily="34" charset="0"/>
              </a:rPr>
              <a:t>: Op basis van de monitoring en evaluatie vindt rapportage plaats. Dit bevordert transparantie binnen de regio, tussen gemeenten en organisaties en maakt de stand van zaken met betrekking tot kind- en gezinsbescherming inzichtelijk.</a:t>
            </a:r>
          </a:p>
          <a:p>
            <a:pPr algn="just">
              <a:buClr>
                <a:srgbClr val="0AB4E8"/>
              </a:buClr>
            </a:pPr>
            <a:r>
              <a:rPr lang="nl-NL" sz="1000" b="1" dirty="0">
                <a:solidFill>
                  <a:srgbClr val="0AB4E8"/>
                </a:solidFill>
                <a:latin typeface="Bahnschrift Light" panose="020B0502040204020203" pitchFamily="34" charset="0"/>
              </a:rPr>
              <a:t>Continue Verbetering</a:t>
            </a:r>
            <a:r>
              <a:rPr lang="nl-NL" sz="1000" dirty="0">
                <a:solidFill>
                  <a:srgbClr val="0AB4E8"/>
                </a:solidFill>
                <a:latin typeface="Bahnschrift Light" panose="020B0502040204020203" pitchFamily="34" charset="0"/>
              </a:rPr>
              <a:t>:. </a:t>
            </a:r>
            <a:r>
              <a:rPr lang="nl-NL" sz="1000" dirty="0">
                <a:solidFill>
                  <a:srgbClr val="374151"/>
                </a:solidFill>
                <a:latin typeface="Bahnschrift Light" panose="020B0502040204020203" pitchFamily="34" charset="0"/>
              </a:rPr>
              <a:t>Door een cultuur van voortdurende verbetering te stimuleren, kan het beleid rond kind- en gezinsbescherming steeds aangepast worden aan veranderende behoeften en omstandigheden.</a:t>
            </a:r>
          </a:p>
          <a:p>
            <a:pPr marL="0" indent="0" algn="just" fontAlgn="base">
              <a:lnSpc>
                <a:spcPct val="107000"/>
              </a:lnSpc>
              <a:buNone/>
            </a:pP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spcAft>
                <a:spcPts val="800"/>
              </a:spcAft>
              <a:buNone/>
            </a:pP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buNone/>
            </a:pPr>
            <a:endParaRPr lang="nl-NL" sz="1000" dirty="0">
              <a:latin typeface="Bahnschrift Light" panose="020B0502040204020203" pitchFamily="34" charset="0"/>
            </a:endParaRPr>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4899671" y="6523354"/>
            <a:ext cx="722721" cy="365125"/>
          </a:xfrm>
        </p:spPr>
        <p:txBody>
          <a:bodyPr/>
          <a:lstStyle/>
          <a:p>
            <a:fld id="{8F1BBE37-5799-4774-9025-BCB0297E8107}" type="slidenum">
              <a:rPr lang="nl-NL" smtClean="0"/>
              <a:pPr/>
              <a:t>10</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56963" y="175293"/>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solidFill>
                  <a:srgbClr val="9C3B6C"/>
                </a:solidFill>
                <a:latin typeface="Bahnschrift Light" panose="020B0502040204020203" pitchFamily="34" charset="0"/>
                <a:cs typeface="Times New Roman" panose="02020603050405020304" pitchFamily="18" charset="0"/>
              </a:rPr>
              <a:t>c: Borgen ambtelijke en bestuurlijke structuur Toekomstscenario</a:t>
            </a:r>
            <a:endParaRPr lang="nl-NL" sz="3200" b="1">
              <a:solidFill>
                <a:srgbClr val="9B175C"/>
              </a:solidFill>
              <a:latin typeface="Bahnschrift Light" panose="020B0502040204020203" pitchFamily="34" charset="0"/>
            </a:endParaRP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69540"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64994"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379896" y="5466149"/>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5928162" y="1783079"/>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4" name="Tekstvak 3">
            <a:extLst>
              <a:ext uri="{FF2B5EF4-FFF2-40B4-BE49-F238E27FC236}">
                <a16:creationId xmlns:a16="http://schemas.microsoft.com/office/drawing/2014/main" id="{1220581B-1E38-912A-F853-063DFB46F6F8}"/>
              </a:ext>
            </a:extLst>
          </p:cNvPr>
          <p:cNvSpPr txBox="1"/>
          <p:nvPr/>
        </p:nvSpPr>
        <p:spPr>
          <a:xfrm>
            <a:off x="1677669" y="1729533"/>
            <a:ext cx="3720496" cy="900888"/>
          </a:xfrm>
          <a:prstGeom prst="rect">
            <a:avLst/>
          </a:prstGeom>
          <a:noFill/>
        </p:spPr>
        <p:txBody>
          <a:bodyPr wrap="square">
            <a:spAutoFit/>
          </a:bodyPr>
          <a:lstStyle/>
          <a:p>
            <a:pPr algn="just">
              <a:lnSpc>
                <a:spcPct val="107000"/>
              </a:lnSpc>
              <a:spcAft>
                <a:spcPts val="800"/>
              </a:spcAft>
            </a:pPr>
            <a:r>
              <a:rPr lang="nl-NL" sz="1000" b="0" i="1">
                <a:solidFill>
                  <a:srgbClr val="374151"/>
                </a:solidFill>
                <a:effectLst/>
                <a:latin typeface="Bahnschrift Light" panose="020B0502040204020203" pitchFamily="34" charset="0"/>
              </a:rPr>
              <a:t>Bestuurlijke borging van het Toekomstscenario in de regio, binnen gemeenten en organisaties vanuit huiselijk geweld en jeugd zorgt ervoor dat het beleid voor kind- en gezinsbescherming niet alleen op papier bestaat, maar ook daadwerkelijk wordt uitgevoerd en gehandhaafd.  </a:t>
            </a:r>
            <a:endParaRPr lang="nl-NL" sz="1000" i="1"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2" name="Tekstvak 21">
            <a:extLst>
              <a:ext uri="{FF2B5EF4-FFF2-40B4-BE49-F238E27FC236}">
                <a16:creationId xmlns:a16="http://schemas.microsoft.com/office/drawing/2014/main" id="{C56A7B9E-DA17-9AF9-7B29-64D98430FA2A}"/>
              </a:ext>
            </a:extLst>
          </p:cNvPr>
          <p:cNvSpPr txBox="1"/>
          <p:nvPr/>
        </p:nvSpPr>
        <p:spPr>
          <a:xfrm>
            <a:off x="5656496" y="1643274"/>
            <a:ext cx="6154504" cy="2554545"/>
          </a:xfrm>
          <a:prstGeom prst="rect">
            <a:avLst/>
          </a:prstGeom>
          <a:noFill/>
        </p:spPr>
        <p:txBody>
          <a:bodyPr wrap="square" rtlCol="0">
            <a:spAutoFit/>
          </a:bodyPr>
          <a:lstStyle/>
          <a:p>
            <a:pPr algn="just"/>
            <a:r>
              <a:rPr lang="nl-NL" sz="1000" b="1" kern="10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lgn="just">
              <a:spcAft>
                <a:spcPts val="800"/>
              </a:spcAft>
              <a:buClr>
                <a:srgbClr val="EF332A"/>
              </a:buClr>
              <a:buFont typeface="Wingdings" panose="05000000000000000000" pitchFamily="2" charset="2"/>
              <a:buChar char="ü"/>
            </a:pPr>
            <a:r>
              <a:rPr lang="nl-NL" sz="1000" kern="100">
                <a:latin typeface="Bahnschrift Light" panose="020B0502040204020203" pitchFamily="34" charset="0"/>
                <a:ea typeface="Calibri" panose="020F0502020204030204" pitchFamily="34" charset="0"/>
                <a:cs typeface="Times New Roman" panose="02020603050405020304" pitchFamily="18" charset="0"/>
              </a:rPr>
              <a:t>Vaststellen Aanpak Kind en Gezinsbescherming 2024 – 2025 in Bestuurlijk Bijeenkomst door wethouders Huiselijk Geweld en Jeugd en bestuurders van regionaal werkende organisaties.</a:t>
            </a:r>
          </a:p>
          <a:p>
            <a:pPr marL="285750" indent="-285750" algn="just">
              <a:spcAft>
                <a:spcPts val="800"/>
              </a:spcAft>
              <a:buClr>
                <a:srgbClr val="EF332A"/>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Afspraken over aansluiting van de regio bij het Landelijke </a:t>
            </a:r>
            <a:r>
              <a:rPr lang="nl-NL" sz="1000" kern="100">
                <a:latin typeface="Bahnschrift Light" panose="020B0502040204020203" pitchFamily="34" charset="0"/>
                <a:ea typeface="Calibri" panose="020F0502020204030204" pitchFamily="34" charset="0"/>
                <a:cs typeface="Times New Roman" panose="02020603050405020304" pitchFamily="18" charset="0"/>
              </a:rPr>
              <a:t>P</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rogramma Toekomstscenario in de programmastructuur van de regionale aanpak voor het Toekomstscenario. </a:t>
            </a:r>
          </a:p>
          <a:p>
            <a:pPr marL="285750" indent="-285750" algn="just">
              <a:spcAft>
                <a:spcPts val="800"/>
              </a:spcAft>
              <a:buClr>
                <a:srgbClr val="EF332A"/>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Besluitvorming over bestuurlijke inbedding van het Toekomstscenario binnen structuur van de regionale agenda Zorg, Veiligheid en Straf. </a:t>
            </a:r>
          </a:p>
          <a:p>
            <a:pPr marL="285750" indent="-285750" algn="just">
              <a:spcAft>
                <a:spcPts val="8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Besluitvorming eind 2025 / begin 2026:  n.a.v. landelijke besluiten over vormgeving regionale veiligheidsteams en aanpassing wet-regelgeving.  </a:t>
            </a: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a:p>
            <a:pPr algn="just">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endParaRPr lang="nl-NL" sz="1000">
              <a:latin typeface="Bahnschrift Light" panose="020B0502040204020203" pitchFamily="34" charset="0"/>
            </a:endParaRPr>
          </a:p>
        </p:txBody>
      </p:sp>
      <p:pic>
        <p:nvPicPr>
          <p:cNvPr id="24" name="Graphic 23" descr="Stopwatch 66% met effen opvulling">
            <a:extLst>
              <a:ext uri="{FF2B5EF4-FFF2-40B4-BE49-F238E27FC236}">
                <a16:creationId xmlns:a16="http://schemas.microsoft.com/office/drawing/2014/main" id="{548FF701-1DDD-D772-1651-723BCF7590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0300" y="3816355"/>
            <a:ext cx="773905" cy="762311"/>
          </a:xfrm>
          <a:prstGeom prst="rect">
            <a:avLst/>
          </a:prstGeom>
        </p:spPr>
      </p:pic>
      <p:sp>
        <p:nvSpPr>
          <p:cNvPr id="26" name="Tekstvak 25">
            <a:extLst>
              <a:ext uri="{FF2B5EF4-FFF2-40B4-BE49-F238E27FC236}">
                <a16:creationId xmlns:a16="http://schemas.microsoft.com/office/drawing/2014/main" id="{F408ABF5-9B5A-1B32-3552-0E325736BF4E}"/>
              </a:ext>
            </a:extLst>
          </p:cNvPr>
          <p:cNvSpPr txBox="1"/>
          <p:nvPr/>
        </p:nvSpPr>
        <p:spPr>
          <a:xfrm>
            <a:off x="5681301" y="3512710"/>
            <a:ext cx="5021161"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8" name="Tekstvak 27">
            <a:extLst>
              <a:ext uri="{FF2B5EF4-FFF2-40B4-BE49-F238E27FC236}">
                <a16:creationId xmlns:a16="http://schemas.microsoft.com/office/drawing/2014/main" id="{9012A81D-728D-EAC6-4AEA-D4E4849B26AF}"/>
              </a:ext>
            </a:extLst>
          </p:cNvPr>
          <p:cNvSpPr txBox="1"/>
          <p:nvPr/>
        </p:nvSpPr>
        <p:spPr>
          <a:xfrm>
            <a:off x="6526537" y="3470495"/>
            <a:ext cx="5266520" cy="3370795"/>
          </a:xfrm>
          <a:prstGeom prst="rect">
            <a:avLst/>
          </a:prstGeom>
          <a:noFill/>
        </p:spPr>
        <p:txBody>
          <a:bodyPr wrap="square">
            <a:spAutoFit/>
          </a:bodyPr>
          <a:lstStyle/>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cs typeface="Times New Roman" panose="02020603050405020304" pitchFamily="18" charset="0"/>
              </a:rPr>
              <a:t>Komen tot gezamenlijke uitgangspunten en visie op monitoring, evaluatie en rapportage op bestuurlijk, management, beleid en uitvoeringsniveau.  </a:t>
            </a: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ea typeface="Calibri" panose="020F0502020204030204" pitchFamily="34" charset="0"/>
                <a:cs typeface="Times New Roman" panose="02020603050405020304" pitchFamily="18" charset="0"/>
              </a:rPr>
              <a:t>Vertrekpunt voor de monitoring is de visie gefaseerd samenwerken aan veiligheid en het kwaliteitskader ‘Werken aan Veiligheid voor lokale (wijk) teams en gemeenten’. Nader uitwerken welke aanpassingen nodig zijn in de zelfscans op basis van dit kader onder te brengen in het Toekomstscenario. </a:t>
            </a: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ea typeface="Calibri" panose="020F0502020204030204" pitchFamily="34" charset="0"/>
                <a:cs typeface="Times New Roman" panose="02020603050405020304" pitchFamily="18" charset="0"/>
              </a:rPr>
              <a:t>Organiseren van structureel periodiek gesprek o.b.v. lessen op niveau van uitvoering, beleid en bestuur. </a:t>
            </a: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ea typeface="Calibri" panose="020F0502020204030204" pitchFamily="34" charset="0"/>
                <a:cs typeface="Times New Roman" panose="02020603050405020304" pitchFamily="18" charset="0"/>
              </a:rPr>
              <a:t>Aansluiting landelijk programma via kwartiermaker.</a:t>
            </a: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cs typeface="Times New Roman" panose="02020603050405020304" pitchFamily="18" charset="0"/>
              </a:rPr>
              <a:t>Afstemmen wie link naar VNG en G40 legt, ambtelijk en bestuurlijk</a:t>
            </a: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ea typeface="Calibri" panose="020F0502020204030204" pitchFamily="34" charset="0"/>
                <a:cs typeface="Times New Roman" panose="02020603050405020304" pitchFamily="18" charset="0"/>
              </a:rPr>
              <a:t>Verstevigen van de aansluiting regionale agenda Zorg, Veiligheid en Straf via stuurgroep ZVS.</a:t>
            </a:r>
          </a:p>
          <a:p>
            <a:pPr algn="just">
              <a:lnSpc>
                <a:spcPct val="107000"/>
              </a:lnSpc>
              <a:buClr>
                <a:srgbClr val="FF0000"/>
              </a:buClr>
            </a:pP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gn="just">
              <a:lnSpc>
                <a:spcPct val="107000"/>
              </a:lnSpc>
              <a:buClr>
                <a:srgbClr val="FF0000"/>
              </a:buClr>
              <a:buFont typeface="Arial" panose="020B0604020202020204" pitchFamily="34" charset="0"/>
              <a:buChar char="•"/>
            </a:pPr>
            <a:r>
              <a:rPr lang="nl-NL" sz="1000" b="0" i="0" dirty="0">
                <a:solidFill>
                  <a:srgbClr val="000000"/>
                </a:solidFill>
                <a:effectLst/>
                <a:latin typeface="Bahnschrift Light" panose="020B0502040204020203" pitchFamily="34" charset="0"/>
              </a:rPr>
              <a:t>Inbedden </a:t>
            </a:r>
            <a:r>
              <a:rPr lang="nl-NL" sz="1000" dirty="0">
                <a:solidFill>
                  <a:srgbClr val="000000"/>
                </a:solidFill>
                <a:latin typeface="Bahnschrift Light" panose="020B0502040204020203" pitchFamily="34" charset="0"/>
              </a:rPr>
              <a:t>Toekomstscenario </a:t>
            </a:r>
            <a:r>
              <a:rPr lang="nl-NL" sz="1000" b="0" i="0" dirty="0">
                <a:solidFill>
                  <a:srgbClr val="000000"/>
                </a:solidFill>
                <a:effectLst/>
                <a:latin typeface="Bahnschrift Light" panose="020B0502040204020203" pitchFamily="34" charset="0"/>
              </a:rPr>
              <a:t>in het traject verkenning governance en verminderen bestuurlijke druk  Zorg, Veiligheid en Straf (onderdeel van </a:t>
            </a:r>
            <a:r>
              <a:rPr lang="nl-NL" sz="1000" dirty="0">
                <a:latin typeface="Bahnschrift Light" panose="020B0502040204020203" pitchFamily="34" charset="0"/>
              </a:rPr>
              <a:t>Regionale Agenda Zorg &amp; Veiligheid) en afstemmen met governance RSJ.</a:t>
            </a:r>
          </a:p>
          <a:p>
            <a:pPr marL="171450" indent="-171450" algn="just">
              <a:lnSpc>
                <a:spcPct val="107000"/>
              </a:lnSpc>
              <a:buClr>
                <a:srgbClr val="FF0000"/>
              </a:buClr>
              <a:buFont typeface="Arial" panose="020B0604020202020204" pitchFamily="34" charset="0"/>
              <a:buChar char="•"/>
            </a:pP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cs typeface="Times New Roman" panose="02020603050405020304" pitchFamily="18" charset="0"/>
              </a:rPr>
              <a:t>2024: €2k</a:t>
            </a:r>
          </a:p>
          <a:p>
            <a:pPr marL="171450" indent="-171450" algn="just">
              <a:lnSpc>
                <a:spcPct val="107000"/>
              </a:lnSpc>
              <a:buClr>
                <a:srgbClr val="FF0000"/>
              </a:buClr>
              <a:buFont typeface="Arial" panose="020B0604020202020204" pitchFamily="34" charset="0"/>
              <a:buChar char="•"/>
            </a:pPr>
            <a:r>
              <a:rPr lang="nl-NL" sz="1000" kern="100" dirty="0">
                <a:latin typeface="Bahnschrift Light" panose="020B0502040204020203" pitchFamily="34" charset="0"/>
                <a:cs typeface="Times New Roman" panose="02020603050405020304" pitchFamily="18" charset="0"/>
              </a:rPr>
              <a:t>2025: n.v.t.</a:t>
            </a:r>
          </a:p>
          <a:p>
            <a:pPr marL="171450" indent="-171450" algn="just">
              <a:lnSpc>
                <a:spcPct val="107000"/>
              </a:lnSpc>
              <a:buClr>
                <a:srgbClr val="FF0000"/>
              </a:buClr>
              <a:buFont typeface="Arial" panose="020B0604020202020204" pitchFamily="34" charset="0"/>
              <a:buChar char="•"/>
            </a:pP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9" name="Tekstvak 28">
            <a:extLst>
              <a:ext uri="{FF2B5EF4-FFF2-40B4-BE49-F238E27FC236}">
                <a16:creationId xmlns:a16="http://schemas.microsoft.com/office/drawing/2014/main" id="{03288754-6D68-BC37-681C-DD7DA22E39A0}"/>
              </a:ext>
            </a:extLst>
          </p:cNvPr>
          <p:cNvSpPr txBox="1"/>
          <p:nvPr/>
        </p:nvSpPr>
        <p:spPr>
          <a:xfrm>
            <a:off x="5569592" y="5230171"/>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Nadere uitwerking</a:t>
            </a:r>
          </a:p>
        </p:txBody>
      </p:sp>
      <p:pic>
        <p:nvPicPr>
          <p:cNvPr id="31" name="Graphic 30" descr="Hersenen met effen opvulling">
            <a:extLst>
              <a:ext uri="{FF2B5EF4-FFF2-40B4-BE49-F238E27FC236}">
                <a16:creationId xmlns:a16="http://schemas.microsoft.com/office/drawing/2014/main" id="{2D63D893-4302-988F-7AC4-60278569F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2202" y="5435324"/>
            <a:ext cx="645687" cy="645687"/>
          </a:xfrm>
          <a:prstGeom prst="rect">
            <a:avLst/>
          </a:prstGeom>
        </p:spPr>
      </p:pic>
      <p:pic>
        <p:nvPicPr>
          <p:cNvPr id="7" name="Graphic 6" descr="Meter met effen opvulling">
            <a:extLst>
              <a:ext uri="{FF2B5EF4-FFF2-40B4-BE49-F238E27FC236}">
                <a16:creationId xmlns:a16="http://schemas.microsoft.com/office/drawing/2014/main" id="{607F901F-1D09-3E71-E0EC-7495BE0F1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8499" y="1706210"/>
            <a:ext cx="765643" cy="765643"/>
          </a:xfrm>
          <a:prstGeom prst="rect">
            <a:avLst/>
          </a:prstGeom>
        </p:spPr>
      </p:pic>
      <p:pic>
        <p:nvPicPr>
          <p:cNvPr id="2" name="Afbeelding 1">
            <a:hlinkClick r:id="rId11" action="ppaction://hlinksldjump"/>
            <a:extLst>
              <a:ext uri="{FF2B5EF4-FFF2-40B4-BE49-F238E27FC236}">
                <a16:creationId xmlns:a16="http://schemas.microsoft.com/office/drawing/2014/main" id="{8BD39450-9324-C52C-0183-F84FC1271268}"/>
              </a:ext>
            </a:extLst>
          </p:cNvPr>
          <p:cNvPicPr>
            <a:picLocks noChangeAspect="1"/>
          </p:cNvPicPr>
          <p:nvPr/>
        </p:nvPicPr>
        <p:blipFill rotWithShape="1">
          <a:blip r:embed="rId12"/>
          <a:srcRect l="51635"/>
          <a:stretch/>
        </p:blipFill>
        <p:spPr>
          <a:xfrm>
            <a:off x="10893992" y="6039167"/>
            <a:ext cx="654156" cy="666750"/>
          </a:xfrm>
          <a:prstGeom prst="rect">
            <a:avLst/>
          </a:prstGeom>
        </p:spPr>
      </p:pic>
      <p:pic>
        <p:nvPicPr>
          <p:cNvPr id="8" name="Afbeelding 7">
            <a:hlinkClick r:id="rId13" action="ppaction://hlinksldjump"/>
            <a:extLst>
              <a:ext uri="{FF2B5EF4-FFF2-40B4-BE49-F238E27FC236}">
                <a16:creationId xmlns:a16="http://schemas.microsoft.com/office/drawing/2014/main" id="{26E810DC-A818-0C00-C57E-19B1F45DA62C}"/>
              </a:ext>
            </a:extLst>
          </p:cNvPr>
          <p:cNvPicPr>
            <a:picLocks noChangeAspect="1"/>
          </p:cNvPicPr>
          <p:nvPr/>
        </p:nvPicPr>
        <p:blipFill rotWithShape="1">
          <a:blip r:embed="rId12"/>
          <a:srcRect t="1" r="50000" b="-6229"/>
          <a:stretch/>
        </p:blipFill>
        <p:spPr>
          <a:xfrm>
            <a:off x="10226056" y="6039167"/>
            <a:ext cx="676275" cy="708279"/>
          </a:xfrm>
          <a:prstGeom prst="rect">
            <a:avLst/>
          </a:prstGeom>
        </p:spPr>
      </p:pic>
      <p:grpSp>
        <p:nvGrpSpPr>
          <p:cNvPr id="18" name="Groep 17">
            <a:extLst>
              <a:ext uri="{FF2B5EF4-FFF2-40B4-BE49-F238E27FC236}">
                <a16:creationId xmlns:a16="http://schemas.microsoft.com/office/drawing/2014/main" id="{84A55A2F-B7F9-68F5-5218-3A3245CC1141}"/>
              </a:ext>
            </a:extLst>
          </p:cNvPr>
          <p:cNvGrpSpPr/>
          <p:nvPr/>
        </p:nvGrpSpPr>
        <p:grpSpPr>
          <a:xfrm>
            <a:off x="5570068" y="5995138"/>
            <a:ext cx="4945938" cy="646888"/>
            <a:chOff x="5610006" y="5829542"/>
            <a:chExt cx="4945938" cy="646888"/>
          </a:xfrm>
        </p:grpSpPr>
        <p:pic>
          <p:nvPicPr>
            <p:cNvPr id="16" name="Graphic 15" descr="Euro met effen opvulling">
              <a:hlinkClick r:id="rId14" action="ppaction://hlinksldjump"/>
              <a:extLst>
                <a:ext uri="{FF2B5EF4-FFF2-40B4-BE49-F238E27FC236}">
                  <a16:creationId xmlns:a16="http://schemas.microsoft.com/office/drawing/2014/main" id="{20B9D6C8-6096-1DB7-D651-54CD4635941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87662" y="6074913"/>
              <a:ext cx="401517" cy="401517"/>
            </a:xfrm>
            <a:prstGeom prst="rect">
              <a:avLst/>
            </a:prstGeom>
          </p:spPr>
        </p:pic>
        <p:sp>
          <p:nvSpPr>
            <p:cNvPr id="17" name="Tekstvak 16">
              <a:extLst>
                <a:ext uri="{FF2B5EF4-FFF2-40B4-BE49-F238E27FC236}">
                  <a16:creationId xmlns:a16="http://schemas.microsoft.com/office/drawing/2014/main" id="{2CAD71C2-8E12-E855-EB61-6D9C45AB335D}"/>
                </a:ext>
              </a:extLst>
            </p:cNvPr>
            <p:cNvSpPr txBox="1"/>
            <p:nvPr/>
          </p:nvSpPr>
          <p:spPr>
            <a:xfrm>
              <a:off x="5610006" y="5829542"/>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Tree>
    <p:extLst>
      <p:ext uri="{BB962C8B-B14F-4D97-AF65-F5344CB8AC3E}">
        <p14:creationId xmlns:p14="http://schemas.microsoft.com/office/powerpoint/2010/main" val="66023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18833D9-6ABD-0CC4-DB4F-FAE6A501F462}"/>
              </a:ext>
            </a:extLst>
          </p:cNvPr>
          <p:cNvSpPr/>
          <p:nvPr/>
        </p:nvSpPr>
        <p:spPr>
          <a:xfrm>
            <a:off x="659417" y="1621732"/>
            <a:ext cx="5040053" cy="4804911"/>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11</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50550" y="323273"/>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solidFill>
                  <a:srgbClr val="9B175C"/>
                </a:solidFill>
                <a:latin typeface="Bahnschrift Light" panose="020B0502040204020203" pitchFamily="34" charset="0"/>
              </a:rPr>
              <a:t>1. Doorontwikkeling ronde tafels Gedwongen Kader​ Jeugd</a:t>
            </a:r>
          </a:p>
          <a:p>
            <a:endParaRPr lang="nl-NL" sz="3200" b="1">
              <a:solidFill>
                <a:srgbClr val="9B175C"/>
              </a:solidFill>
              <a:latin typeface="Bahnschrift Light" panose="020B0502040204020203" pitchFamily="34" charset="0"/>
            </a:endParaRP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51252"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46706"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34986" y="1803330"/>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4" name="Tekstvak 3">
            <a:extLst>
              <a:ext uri="{FF2B5EF4-FFF2-40B4-BE49-F238E27FC236}">
                <a16:creationId xmlns:a16="http://schemas.microsoft.com/office/drawing/2014/main" id="{1220581B-1E38-912A-F853-063DFB46F6F8}"/>
              </a:ext>
            </a:extLst>
          </p:cNvPr>
          <p:cNvSpPr txBox="1"/>
          <p:nvPr/>
        </p:nvSpPr>
        <p:spPr>
          <a:xfrm>
            <a:off x="2073488" y="1752651"/>
            <a:ext cx="3441047" cy="208890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nl-NL" sz="1000" i="1" kern="0">
                <a:effectLst/>
                <a:latin typeface="Bahnschrift Light" panose="020B0502040204020203" pitchFamily="34" charset="0"/>
                <a:ea typeface="Calibri" panose="020F0502020204030204" pitchFamily="34" charset="0"/>
                <a:cs typeface="Times New Roman" panose="02020603050405020304" pitchFamily="18" charset="0"/>
              </a:rPr>
              <a:t>‘</a:t>
            </a:r>
            <a:r>
              <a:rPr lang="nl-NL" sz="1000" i="1">
                <a:solidFill>
                  <a:srgbClr val="000000"/>
                </a:solidFill>
                <a:effectLst/>
                <a:latin typeface="Bahnschrift Light" panose="020B0502040204020203" pitchFamily="34" charset="0"/>
              </a:rPr>
              <a:t>Het verbeteren (vereenvoudigen en optimaliseren) van de onderlinge samenwerking binnen de jeugdbeschermingsketen (inclusief jeugd reclassering)  regio </a:t>
            </a:r>
            <a:r>
              <a:rPr lang="nl-NL" sz="1000" i="1">
                <a:solidFill>
                  <a:srgbClr val="000000"/>
                </a:solidFill>
                <a:latin typeface="Bahnschrift Light" panose="020B0502040204020203" pitchFamily="34" charset="0"/>
              </a:rPr>
              <a:t>IJsselland. </a:t>
            </a:r>
            <a:r>
              <a:rPr lang="nl-NL" altLang="nl-NL" sz="1000" i="1">
                <a:solidFill>
                  <a:srgbClr val="000000"/>
                </a:solidFill>
                <a:latin typeface="Bahnschrift Light" panose="020B0502040204020203" pitchFamily="34" charset="0"/>
              </a:rPr>
              <a:t>Hiermee wordt een stevig fundament gelegd in de richting van het werken in regionale veiligheidsteams. </a:t>
            </a:r>
          </a:p>
          <a:p>
            <a:pPr marL="0" marR="0" lvl="0" indent="0" algn="just" defTabSz="914400" rtl="0" eaLnBrk="0" fontAlgn="base" latinLnBrk="0" hangingPunct="0">
              <a:lnSpc>
                <a:spcPct val="100000"/>
              </a:lnSpc>
              <a:spcBef>
                <a:spcPct val="0"/>
              </a:spcBef>
              <a:spcAft>
                <a:spcPct val="0"/>
              </a:spcAft>
              <a:buClrTx/>
              <a:buSzTx/>
              <a:buFontTx/>
              <a:buNone/>
              <a:tabLst/>
            </a:pPr>
            <a:endParaRPr lang="nl-NL" altLang="nl-NL" sz="1000" i="1">
              <a:solidFill>
                <a:srgbClr val="000000"/>
              </a:solidFill>
              <a:latin typeface="Bahnschrift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nl-NL" altLang="nl-NL" sz="1000" i="1">
                <a:solidFill>
                  <a:srgbClr val="000000"/>
                </a:solidFill>
                <a:latin typeface="Bahnschrift Light" panose="020B0502040204020203" pitchFamily="34" charset="0"/>
              </a:rPr>
              <a:t>De werkwijze Gedwongen Kader jeugd is helder beschreven. De optimalisering betreft vooral het meer zicht krijgen op en het daadwerkelijk werken volgens de gemaakte en beschreven afspraken en het leren en evalueren van deze samenwerking.</a:t>
            </a:r>
          </a:p>
          <a:p>
            <a:pPr algn="just">
              <a:lnSpc>
                <a:spcPct val="107000"/>
              </a:lnSpc>
              <a:spcAft>
                <a:spcPts val="800"/>
              </a:spcAft>
            </a:pPr>
            <a:endParaRPr lang="nl-NL" sz="1000" i="1"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18" name="Tekstvak 17">
            <a:extLst>
              <a:ext uri="{FF2B5EF4-FFF2-40B4-BE49-F238E27FC236}">
                <a16:creationId xmlns:a16="http://schemas.microsoft.com/office/drawing/2014/main" id="{3040F28A-176E-8793-A18B-83A67F7D6CCD}"/>
              </a:ext>
            </a:extLst>
          </p:cNvPr>
          <p:cNvSpPr txBox="1"/>
          <p:nvPr/>
        </p:nvSpPr>
        <p:spPr>
          <a:xfrm>
            <a:off x="700719" y="3687475"/>
            <a:ext cx="4684700" cy="1620957"/>
          </a:xfrm>
          <a:prstGeom prst="rect">
            <a:avLst/>
          </a:prstGeom>
          <a:noFill/>
        </p:spPr>
        <p:txBody>
          <a:bodyPr wrap="square">
            <a:spAutoFit/>
          </a:bodyPr>
          <a:lstStyle/>
          <a:p>
            <a:pPr algn="just"/>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Concreet betekent het dat we toewerken naar: </a:t>
            </a:r>
          </a:p>
          <a:p>
            <a:pPr algn="just"/>
            <a:endParaRPr lang="nl-NL" sz="600"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gn="just" rtl="0" fontAlgn="base">
              <a:spcAft>
                <a:spcPts val="400"/>
              </a:spcAft>
              <a:buClr>
                <a:srgbClr val="0AB4E8"/>
              </a:buClr>
              <a:buFont typeface="Wingdings" panose="05000000000000000000" pitchFamily="2" charset="2"/>
              <a:buChar char="ü"/>
            </a:pPr>
            <a:r>
              <a:rPr lang="nl-NL" sz="1000" b="0" i="0">
                <a:effectLst/>
                <a:latin typeface="Bahnschrift Light" panose="020B0502040204020203" pitchFamily="34" charset="0"/>
              </a:rPr>
              <a:t>Zicht krijgen op waar we nu staan in hoe de diverse tafels werken</a:t>
            </a:r>
          </a:p>
          <a:p>
            <a:pPr marL="171450" indent="-171450" algn="just" fontAlgn="base">
              <a:spcAft>
                <a:spcPts val="400"/>
              </a:spcAft>
              <a:buClr>
                <a:srgbClr val="0AB4E8"/>
              </a:buClr>
              <a:buFont typeface="Wingdings" panose="05000000000000000000" pitchFamily="2" charset="2"/>
              <a:buChar char="ü"/>
            </a:pPr>
            <a:r>
              <a:rPr lang="nl-NL" sz="1000">
                <a:latin typeface="Bahnschrift Light" panose="020B0502040204020203" pitchFamily="34" charset="0"/>
              </a:rPr>
              <a:t>Eén vertrouwd gezicht </a:t>
            </a:r>
            <a:r>
              <a:rPr lang="nl-NL" sz="1000" b="0" i="0">
                <a:effectLst/>
                <a:latin typeface="Bahnschrift Light" panose="020B0502040204020203" pitchFamily="34" charset="0"/>
              </a:rPr>
              <a:t>voor het huishouden</a:t>
            </a:r>
          </a:p>
          <a:p>
            <a:pPr marL="171450" indent="-171450" algn="just" fontAlgn="base">
              <a:spcAft>
                <a:spcPts val="400"/>
              </a:spcAft>
              <a:buClr>
                <a:srgbClr val="0AB4E8"/>
              </a:buClr>
              <a:buFont typeface="Wingdings" panose="05000000000000000000" pitchFamily="2" charset="2"/>
              <a:buChar char="ü"/>
            </a:pPr>
            <a:r>
              <a:rPr lang="nl-NL" sz="1000" b="0" i="0">
                <a:effectLst/>
                <a:latin typeface="Bahnschrift Light" panose="020B0502040204020203" pitchFamily="34" charset="0"/>
              </a:rPr>
              <a:t>Alle uitvoerend </a:t>
            </a:r>
            <a:r>
              <a:rPr lang="nl-NL" sz="1000" b="0" i="0">
                <a:solidFill>
                  <a:srgbClr val="000000"/>
                </a:solidFill>
                <a:effectLst/>
                <a:latin typeface="Bahnschrift Light" panose="020B0502040204020203" pitchFamily="34" charset="0"/>
              </a:rPr>
              <a:t>medewerkers in de keten kennen de regionale werkwijze jeugdbeschermingsproces IJsselland  </a:t>
            </a:r>
          </a:p>
          <a:p>
            <a:pPr marL="171450" indent="-171450" algn="just" rtl="0" fontAlgn="base">
              <a:spcAft>
                <a:spcPts val="400"/>
              </a:spcAft>
              <a:buClr>
                <a:srgbClr val="0AB4E8"/>
              </a:buClr>
              <a:buFont typeface="Wingdings" panose="05000000000000000000" pitchFamily="2" charset="2"/>
              <a:buChar char="ü"/>
            </a:pPr>
            <a:r>
              <a:rPr lang="nl-NL" sz="1000" b="0" i="0">
                <a:solidFill>
                  <a:srgbClr val="000000"/>
                </a:solidFill>
                <a:effectLst/>
                <a:latin typeface="Bahnschrift Light" panose="020B0502040204020203" pitchFamily="34" charset="0"/>
              </a:rPr>
              <a:t>Hoofddoel: Alle uitvoerend medewerkers werken conform deze uniforme werkwijze </a:t>
            </a:r>
          </a:p>
          <a:p>
            <a:pPr marL="285750" indent="-285750" algn="just">
              <a:spcAft>
                <a:spcPts val="400"/>
              </a:spcAft>
              <a:buClr>
                <a:srgbClr val="0AB4E8"/>
              </a:buClr>
              <a:buFont typeface="Wingdings" panose="05000000000000000000" pitchFamily="2" charset="2"/>
              <a:buChar char="ü"/>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2" name="Tekstvak 21">
            <a:extLst>
              <a:ext uri="{FF2B5EF4-FFF2-40B4-BE49-F238E27FC236}">
                <a16:creationId xmlns:a16="http://schemas.microsoft.com/office/drawing/2014/main" id="{C56A7B9E-DA17-9AF9-7B29-64D98430FA2A}"/>
              </a:ext>
            </a:extLst>
          </p:cNvPr>
          <p:cNvSpPr txBox="1"/>
          <p:nvPr/>
        </p:nvSpPr>
        <p:spPr>
          <a:xfrm>
            <a:off x="5952907" y="1646821"/>
            <a:ext cx="5480593" cy="1733808"/>
          </a:xfrm>
          <a:prstGeom prst="rect">
            <a:avLst/>
          </a:prstGeom>
          <a:noFill/>
        </p:spPr>
        <p:txBody>
          <a:bodyPr wrap="square" rtlCol="0">
            <a:spAutoFit/>
          </a:bodyPr>
          <a:lstStyle/>
          <a:p>
            <a:pPr algn="just"/>
            <a:r>
              <a:rPr lang="nl-NL" sz="1000" b="1" kern="10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Het kennen van elkaar en elkaars werkwijze.  </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Het beheer en monitoring van het werkproces GKJ is belegd.</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Gezamenlijk evalueren en leren vindt plaats onder leiding van een projectleider.</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Een vertrouwd gezicht werkend vanuit het regionale veiligheidsteam. </a:t>
            </a:r>
          </a:p>
          <a:p>
            <a:pPr algn="just">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endParaRPr lang="nl-NL" sz="1000">
              <a:latin typeface="Bahnschrift Light" panose="020B0502040204020203" pitchFamily="34" charset="0"/>
            </a:endParaRPr>
          </a:p>
        </p:txBody>
      </p:sp>
      <p:pic>
        <p:nvPicPr>
          <p:cNvPr id="24" name="Graphic 23" descr="Stopwatch 66% met effen opvulling">
            <a:extLst>
              <a:ext uri="{FF2B5EF4-FFF2-40B4-BE49-F238E27FC236}">
                <a16:creationId xmlns:a16="http://schemas.microsoft.com/office/drawing/2014/main" id="{548FF701-1DDD-D772-1651-723BCF7590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9209" y="2993700"/>
            <a:ext cx="762311" cy="762311"/>
          </a:xfrm>
          <a:prstGeom prst="rect">
            <a:avLst/>
          </a:prstGeom>
        </p:spPr>
      </p:pic>
      <p:sp>
        <p:nvSpPr>
          <p:cNvPr id="26" name="Tekstvak 25">
            <a:extLst>
              <a:ext uri="{FF2B5EF4-FFF2-40B4-BE49-F238E27FC236}">
                <a16:creationId xmlns:a16="http://schemas.microsoft.com/office/drawing/2014/main" id="{F408ABF5-9B5A-1B32-3552-0E325736BF4E}"/>
              </a:ext>
            </a:extLst>
          </p:cNvPr>
          <p:cNvSpPr txBox="1"/>
          <p:nvPr/>
        </p:nvSpPr>
        <p:spPr>
          <a:xfrm>
            <a:off x="5928704" y="2751454"/>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8" name="Tekstvak 27">
            <a:extLst>
              <a:ext uri="{FF2B5EF4-FFF2-40B4-BE49-F238E27FC236}">
                <a16:creationId xmlns:a16="http://schemas.microsoft.com/office/drawing/2014/main" id="{9012A81D-728D-EAC6-4AEA-D4E4849B26AF}"/>
              </a:ext>
            </a:extLst>
          </p:cNvPr>
          <p:cNvSpPr txBox="1"/>
          <p:nvPr/>
        </p:nvSpPr>
        <p:spPr>
          <a:xfrm>
            <a:off x="6794851" y="2880565"/>
            <a:ext cx="4921424" cy="1168140"/>
          </a:xfrm>
          <a:prstGeom prst="rect">
            <a:avLst/>
          </a:prstGeom>
          <a:noFill/>
        </p:spPr>
        <p:txBody>
          <a:bodyPr wrap="square">
            <a:spAutoFit/>
          </a:bodyPr>
          <a:lstStyle/>
          <a:p>
            <a:pPr marL="171450" indent="-171450" algn="just">
              <a:lnSpc>
                <a:spcPct val="107000"/>
              </a:lnSpc>
              <a:spcAft>
                <a:spcPts val="400"/>
              </a:spcAft>
              <a:buClr>
                <a:srgbClr val="FF0000"/>
              </a:buClr>
              <a:buFont typeface="Arial" panose="020B0604020202020204" pitchFamily="34" charset="0"/>
              <a:buChar char="•"/>
            </a:pPr>
            <a:r>
              <a:rPr lang="nl-NL" sz="1000">
                <a:latin typeface="Bahnschrift Light" panose="020B0502040204020203" pitchFamily="34" charset="0"/>
                <a:cs typeface="Times New Roman" panose="02020603050405020304" pitchFamily="18" charset="0"/>
              </a:rPr>
              <a:t>V</a:t>
            </a:r>
            <a:r>
              <a:rPr lang="nl-NL" sz="1000">
                <a:effectLst/>
                <a:latin typeface="Bahnschrift Light" panose="020B0502040204020203" pitchFamily="34" charset="0"/>
                <a:ea typeface="Calibri" panose="020F0502020204030204" pitchFamily="34" charset="0"/>
                <a:cs typeface="Times New Roman" panose="02020603050405020304" pitchFamily="18" charset="0"/>
              </a:rPr>
              <a:t>ergroten van de vindbaarheid van de regionale werkwijze jeugdbeschermingsproces IJsselland</a:t>
            </a:r>
            <a:r>
              <a:rPr lang="nl-NL" sz="1000">
                <a:latin typeface="Bahnschrift Light" panose="020B0502040204020203" pitchFamily="34" charset="0"/>
                <a:ea typeface="Calibri" panose="020F0502020204030204" pitchFamily="34" charset="0"/>
                <a:cs typeface="Times New Roman" panose="02020603050405020304" pitchFamily="18" charset="0"/>
              </a:rPr>
              <a:t>, incl. actualisatie op de site van </a:t>
            </a:r>
            <a:r>
              <a:rPr lang="nl-NL" sz="1000">
                <a:effectLst/>
                <a:latin typeface="Bahnschrift Light" panose="020B0502040204020203" pitchFamily="34" charset="0"/>
                <a:ea typeface="Calibri" panose="020F0502020204030204" pitchFamily="34" charset="0"/>
                <a:cs typeface="Times New Roman" panose="02020603050405020304" pitchFamily="18" charset="0"/>
              </a:rPr>
              <a:t>de RSJ  (“zo werken we in de keten in IJsselland”). </a:t>
            </a:r>
          </a:p>
          <a:p>
            <a:pPr marL="171450" indent="-171450" algn="just">
              <a:lnSpc>
                <a:spcPct val="107000"/>
              </a:lnSpc>
              <a:spcAft>
                <a:spcPts val="400"/>
              </a:spcAft>
              <a:buClr>
                <a:srgbClr val="FF0000"/>
              </a:buClr>
              <a:buFont typeface="Arial" panose="020B0604020202020204" pitchFamily="34" charset="0"/>
              <a:buChar char="•"/>
            </a:pPr>
            <a:r>
              <a:rPr lang="nl-NL" sz="1000">
                <a:latin typeface="Bahnschrift Light" panose="020B0502040204020203" pitchFamily="34" charset="0"/>
                <a:cs typeface="Times New Roman" panose="02020603050405020304" pitchFamily="18" charset="0"/>
              </a:rPr>
              <a:t>Toepassen van uniforme werkwijze.</a:t>
            </a:r>
            <a:endParaRPr lang="nl-NL" sz="10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gn="just">
              <a:lnSpc>
                <a:spcPct val="107000"/>
              </a:lnSpc>
              <a:spcAft>
                <a:spcPts val="400"/>
              </a:spcAft>
              <a:buClr>
                <a:srgbClr val="FF0000"/>
              </a:buClr>
              <a:buFont typeface="Arial" panose="020B0604020202020204" pitchFamily="34" charset="0"/>
              <a:buChar char="•"/>
            </a:pPr>
            <a:r>
              <a:rPr lang="nl-NL" sz="1000">
                <a:latin typeface="Bahnschrift Light" panose="020B0502040204020203" pitchFamily="34" charset="0"/>
                <a:cs typeface="Times New Roman" panose="02020603050405020304" pitchFamily="18" charset="0"/>
              </a:rPr>
              <a:t>Ondersteunen werkgroep gedwongen kader jeugd, inclusief monitoren, evalueren, leren en waar nodig bijsturen van de werkwijze. </a:t>
            </a:r>
          </a:p>
        </p:txBody>
      </p:sp>
      <p:sp>
        <p:nvSpPr>
          <p:cNvPr id="29" name="Tekstvak 28">
            <a:extLst>
              <a:ext uri="{FF2B5EF4-FFF2-40B4-BE49-F238E27FC236}">
                <a16:creationId xmlns:a16="http://schemas.microsoft.com/office/drawing/2014/main" id="{03288754-6D68-BC37-681C-DD7DA22E39A0}"/>
              </a:ext>
            </a:extLst>
          </p:cNvPr>
          <p:cNvSpPr txBox="1"/>
          <p:nvPr/>
        </p:nvSpPr>
        <p:spPr>
          <a:xfrm>
            <a:off x="5908137" y="4010434"/>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Vraagt nadere uitwerking, meer tijd</a:t>
            </a:r>
          </a:p>
        </p:txBody>
      </p:sp>
      <p:pic>
        <p:nvPicPr>
          <p:cNvPr id="31" name="Graphic 30" descr="Hersenen met effen opvulling">
            <a:extLst>
              <a:ext uri="{FF2B5EF4-FFF2-40B4-BE49-F238E27FC236}">
                <a16:creationId xmlns:a16="http://schemas.microsoft.com/office/drawing/2014/main" id="{2D63D893-4302-988F-7AC4-60278569FA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4876" y="4265903"/>
            <a:ext cx="722722" cy="722722"/>
          </a:xfrm>
          <a:prstGeom prst="rect">
            <a:avLst/>
          </a:prstGeom>
        </p:spPr>
      </p:pic>
      <p:sp>
        <p:nvSpPr>
          <p:cNvPr id="32" name="Tekstvak 31">
            <a:extLst>
              <a:ext uri="{FF2B5EF4-FFF2-40B4-BE49-F238E27FC236}">
                <a16:creationId xmlns:a16="http://schemas.microsoft.com/office/drawing/2014/main" id="{23F380FD-FC58-C513-D320-009D3F68B496}"/>
              </a:ext>
            </a:extLst>
          </p:cNvPr>
          <p:cNvSpPr txBox="1"/>
          <p:nvPr/>
        </p:nvSpPr>
        <p:spPr>
          <a:xfrm>
            <a:off x="6819032" y="4270127"/>
            <a:ext cx="4897243" cy="952184"/>
          </a:xfrm>
          <a:prstGeom prst="rect">
            <a:avLst/>
          </a:prstGeom>
          <a:noFill/>
        </p:spPr>
        <p:txBody>
          <a:bodyPr wrap="square">
            <a:spAutoFit/>
          </a:bodyPr>
          <a:lstStyle/>
          <a:p>
            <a:pPr marL="171450" indent="-171450">
              <a:lnSpc>
                <a:spcPct val="107000"/>
              </a:lnSpc>
              <a:spcAft>
                <a:spcPts val="400"/>
              </a:spcAft>
              <a:buClr>
                <a:srgbClr val="FF0000"/>
              </a:buClr>
              <a:buFont typeface="Arial" panose="020B0604020202020204" pitchFamily="34" charset="0"/>
              <a:buChar char="•"/>
            </a:pPr>
            <a:r>
              <a:rPr lang="nl-NL" sz="1000">
                <a:solidFill>
                  <a:srgbClr val="000000"/>
                </a:solidFill>
                <a:latin typeface="Bahnschrift Light" panose="020B0502040204020203" pitchFamily="34" charset="0"/>
              </a:rPr>
              <a:t>Aan de hand van resultaten monitoring, waar nodig werkwijze verder onder aandacht brengen gericht op verdere toepassing en blijven bijstellen op basis van ervaringen in praktijk. (netwerkbijeenkomsten per gemeente of voor regio).</a:t>
            </a:r>
          </a:p>
          <a:p>
            <a:pPr marL="171450" indent="-171450">
              <a:lnSpc>
                <a:spcPct val="107000"/>
              </a:lnSpc>
              <a:spcAft>
                <a:spcPts val="400"/>
              </a:spcAft>
              <a:buClr>
                <a:srgbClr val="FF0000"/>
              </a:buClr>
              <a:buFont typeface="Arial" panose="020B0604020202020204" pitchFamily="34" charset="0"/>
              <a:buChar char="•"/>
            </a:pPr>
            <a:r>
              <a:rPr lang="nl-NL" sz="1000">
                <a:solidFill>
                  <a:srgbClr val="000000"/>
                </a:solidFill>
                <a:latin typeface="Bahnschrift Light" panose="020B0502040204020203" pitchFamily="34" charset="0"/>
              </a:rPr>
              <a:t>Elkaar en elkaars werkwijze blijvend blijven verbeteren. (bijv. ‘kruip in de huid van sessies’)</a:t>
            </a:r>
          </a:p>
        </p:txBody>
      </p:sp>
      <p:pic>
        <p:nvPicPr>
          <p:cNvPr id="2" name="Afbeelding 1">
            <a:hlinkClick r:id="rId8" action="ppaction://hlinksldjump"/>
            <a:extLst>
              <a:ext uri="{FF2B5EF4-FFF2-40B4-BE49-F238E27FC236}">
                <a16:creationId xmlns:a16="http://schemas.microsoft.com/office/drawing/2014/main" id="{C791B50A-693D-1562-8569-8739E6800ED0}"/>
              </a:ext>
            </a:extLst>
          </p:cNvPr>
          <p:cNvPicPr>
            <a:picLocks noChangeAspect="1"/>
          </p:cNvPicPr>
          <p:nvPr/>
        </p:nvPicPr>
        <p:blipFill rotWithShape="1">
          <a:blip r:embed="rId9"/>
          <a:srcRect l="51635"/>
          <a:stretch/>
        </p:blipFill>
        <p:spPr>
          <a:xfrm>
            <a:off x="11100816" y="6059418"/>
            <a:ext cx="654156" cy="666750"/>
          </a:xfrm>
          <a:prstGeom prst="rect">
            <a:avLst/>
          </a:prstGeom>
        </p:spPr>
      </p:pic>
      <p:pic>
        <p:nvPicPr>
          <p:cNvPr id="3" name="Afbeelding 2">
            <a:hlinkClick r:id="rId10" action="ppaction://hlinksldjump"/>
            <a:extLst>
              <a:ext uri="{FF2B5EF4-FFF2-40B4-BE49-F238E27FC236}">
                <a16:creationId xmlns:a16="http://schemas.microsoft.com/office/drawing/2014/main" id="{F9A898A9-2702-C1F4-2EC0-7B06DD61F4EB}"/>
              </a:ext>
            </a:extLst>
          </p:cNvPr>
          <p:cNvPicPr>
            <a:picLocks noChangeAspect="1"/>
          </p:cNvPicPr>
          <p:nvPr/>
        </p:nvPicPr>
        <p:blipFill rotWithShape="1">
          <a:blip r:embed="rId9"/>
          <a:srcRect t="1" r="50000" b="-6229"/>
          <a:stretch/>
        </p:blipFill>
        <p:spPr>
          <a:xfrm>
            <a:off x="10432880" y="6059418"/>
            <a:ext cx="676275" cy="708279"/>
          </a:xfrm>
          <a:prstGeom prst="rect">
            <a:avLst/>
          </a:prstGeom>
        </p:spPr>
      </p:pic>
      <p:grpSp>
        <p:nvGrpSpPr>
          <p:cNvPr id="8" name="Groep 7">
            <a:extLst>
              <a:ext uri="{FF2B5EF4-FFF2-40B4-BE49-F238E27FC236}">
                <a16:creationId xmlns:a16="http://schemas.microsoft.com/office/drawing/2014/main" id="{B88ABEE7-ABFA-1F99-90ED-D2C66772D552}"/>
              </a:ext>
            </a:extLst>
          </p:cNvPr>
          <p:cNvGrpSpPr/>
          <p:nvPr/>
        </p:nvGrpSpPr>
        <p:grpSpPr>
          <a:xfrm>
            <a:off x="6058529" y="5352377"/>
            <a:ext cx="4945938" cy="703023"/>
            <a:chOff x="8272958" y="3955749"/>
            <a:chExt cx="4945938" cy="703023"/>
          </a:xfrm>
        </p:grpSpPr>
        <p:pic>
          <p:nvPicPr>
            <p:cNvPr id="17" name="Graphic 16" descr="Euro met effen opvulling">
              <a:hlinkClick r:id="rId11" action="ppaction://hlinksldjump"/>
              <a:extLst>
                <a:ext uri="{FF2B5EF4-FFF2-40B4-BE49-F238E27FC236}">
                  <a16:creationId xmlns:a16="http://schemas.microsoft.com/office/drawing/2014/main" id="{2801DDDE-46AA-AF14-80A0-8D8C6C6B57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55480" y="4257255"/>
              <a:ext cx="401517" cy="401517"/>
            </a:xfrm>
            <a:prstGeom prst="rect">
              <a:avLst/>
            </a:prstGeom>
          </p:spPr>
        </p:pic>
        <p:sp>
          <p:nvSpPr>
            <p:cNvPr id="19" name="Tekstvak 18">
              <a:extLst>
                <a:ext uri="{FF2B5EF4-FFF2-40B4-BE49-F238E27FC236}">
                  <a16:creationId xmlns:a16="http://schemas.microsoft.com/office/drawing/2014/main" id="{5112FCA0-5ED6-44B6-F629-893255B68585}"/>
                </a:ext>
              </a:extLst>
            </p:cNvPr>
            <p:cNvSpPr txBox="1"/>
            <p:nvPr/>
          </p:nvSpPr>
          <p:spPr>
            <a:xfrm>
              <a:off x="8272958" y="3955749"/>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
        <p:nvSpPr>
          <p:cNvPr id="20" name="Tekstvak 19">
            <a:extLst>
              <a:ext uri="{FF2B5EF4-FFF2-40B4-BE49-F238E27FC236}">
                <a16:creationId xmlns:a16="http://schemas.microsoft.com/office/drawing/2014/main" id="{16DD9222-4B07-2B83-FAEC-9DED1630B9E5}"/>
              </a:ext>
            </a:extLst>
          </p:cNvPr>
          <p:cNvSpPr txBox="1"/>
          <p:nvPr/>
        </p:nvSpPr>
        <p:spPr>
          <a:xfrm>
            <a:off x="6783829" y="5726448"/>
            <a:ext cx="5127203" cy="406906"/>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2024: €25k voor de pilot + €20k voor door ontwikkeling naar alle teams </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2025: besluitvorming o.b.v. evaluatie 2024</a:t>
            </a:r>
          </a:p>
        </p:txBody>
      </p:sp>
      <p:grpSp>
        <p:nvGrpSpPr>
          <p:cNvPr id="33" name="Groep 32">
            <a:extLst>
              <a:ext uri="{FF2B5EF4-FFF2-40B4-BE49-F238E27FC236}">
                <a16:creationId xmlns:a16="http://schemas.microsoft.com/office/drawing/2014/main" id="{E417DE80-225A-30EF-DDAA-A4CB828E4E66}"/>
              </a:ext>
            </a:extLst>
          </p:cNvPr>
          <p:cNvGrpSpPr/>
          <p:nvPr/>
        </p:nvGrpSpPr>
        <p:grpSpPr>
          <a:xfrm>
            <a:off x="814686" y="1707453"/>
            <a:ext cx="1196859" cy="1829455"/>
            <a:chOff x="814686" y="1707453"/>
            <a:chExt cx="1196859" cy="1829455"/>
          </a:xfrm>
        </p:grpSpPr>
        <p:grpSp>
          <p:nvGrpSpPr>
            <p:cNvPr id="54" name="Groep 53">
              <a:extLst>
                <a:ext uri="{FF2B5EF4-FFF2-40B4-BE49-F238E27FC236}">
                  <a16:creationId xmlns:a16="http://schemas.microsoft.com/office/drawing/2014/main" id="{BF4C6607-3684-A7CD-CF73-F3287BE3BC18}"/>
                </a:ext>
              </a:extLst>
            </p:cNvPr>
            <p:cNvGrpSpPr/>
            <p:nvPr/>
          </p:nvGrpSpPr>
          <p:grpSpPr>
            <a:xfrm>
              <a:off x="888651" y="2483318"/>
              <a:ext cx="955603" cy="1053590"/>
              <a:chOff x="771328" y="1690280"/>
              <a:chExt cx="813741" cy="813741"/>
            </a:xfrm>
          </p:grpSpPr>
          <p:pic>
            <p:nvPicPr>
              <p:cNvPr id="52" name="Graphic 51" descr="Vergadering silhouet">
                <a:extLst>
                  <a:ext uri="{FF2B5EF4-FFF2-40B4-BE49-F238E27FC236}">
                    <a16:creationId xmlns:a16="http://schemas.microsoft.com/office/drawing/2014/main" id="{91D9C2F4-E86B-522B-1C64-1F976EBB64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328" y="1690280"/>
                <a:ext cx="813741" cy="813741"/>
              </a:xfrm>
              <a:prstGeom prst="rect">
                <a:avLst/>
              </a:prstGeom>
            </p:spPr>
          </p:pic>
          <p:sp>
            <p:nvSpPr>
              <p:cNvPr id="53" name="Ovaal 52">
                <a:extLst>
                  <a:ext uri="{FF2B5EF4-FFF2-40B4-BE49-F238E27FC236}">
                    <a16:creationId xmlns:a16="http://schemas.microsoft.com/office/drawing/2014/main" id="{18408B3D-5EC1-4FE8-366F-91D534926BF7}"/>
                  </a:ext>
                </a:extLst>
              </p:cNvPr>
              <p:cNvSpPr/>
              <p:nvPr/>
            </p:nvSpPr>
            <p:spPr>
              <a:xfrm>
                <a:off x="789578" y="2105201"/>
                <a:ext cx="757246" cy="327285"/>
              </a:xfrm>
              <a:prstGeom prst="ellipse">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ep 6">
              <a:extLst>
                <a:ext uri="{FF2B5EF4-FFF2-40B4-BE49-F238E27FC236}">
                  <a16:creationId xmlns:a16="http://schemas.microsoft.com/office/drawing/2014/main" id="{07873C2A-048F-5DBF-223E-009AD694DD46}"/>
                </a:ext>
              </a:extLst>
            </p:cNvPr>
            <p:cNvGrpSpPr/>
            <p:nvPr/>
          </p:nvGrpSpPr>
          <p:grpSpPr>
            <a:xfrm>
              <a:off x="1300346" y="2029805"/>
              <a:ext cx="711199" cy="774468"/>
              <a:chOff x="771328" y="1690280"/>
              <a:chExt cx="813741" cy="813741"/>
            </a:xfrm>
          </p:grpSpPr>
          <p:pic>
            <p:nvPicPr>
              <p:cNvPr id="16" name="Graphic 15" descr="Vergadering silhouet">
                <a:extLst>
                  <a:ext uri="{FF2B5EF4-FFF2-40B4-BE49-F238E27FC236}">
                    <a16:creationId xmlns:a16="http://schemas.microsoft.com/office/drawing/2014/main" id="{745B2722-C3B7-378B-DE6C-AF07E072D4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328" y="1690280"/>
                <a:ext cx="813741" cy="813741"/>
              </a:xfrm>
              <a:prstGeom prst="rect">
                <a:avLst/>
              </a:prstGeom>
            </p:spPr>
          </p:pic>
          <p:sp>
            <p:nvSpPr>
              <p:cNvPr id="23" name="Ovaal 22">
                <a:extLst>
                  <a:ext uri="{FF2B5EF4-FFF2-40B4-BE49-F238E27FC236}">
                    <a16:creationId xmlns:a16="http://schemas.microsoft.com/office/drawing/2014/main" id="{4FCA86FF-17D0-B88C-7931-C5708FC44D6A}"/>
                  </a:ext>
                </a:extLst>
              </p:cNvPr>
              <p:cNvSpPr/>
              <p:nvPr/>
            </p:nvSpPr>
            <p:spPr>
              <a:xfrm>
                <a:off x="789578" y="2105201"/>
                <a:ext cx="757246" cy="327285"/>
              </a:xfrm>
              <a:prstGeom prst="ellipse">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5" name="Groep 24">
              <a:extLst>
                <a:ext uri="{FF2B5EF4-FFF2-40B4-BE49-F238E27FC236}">
                  <a16:creationId xmlns:a16="http://schemas.microsoft.com/office/drawing/2014/main" id="{625A137C-A6D1-6051-BFB3-D6614DABBBBC}"/>
                </a:ext>
              </a:extLst>
            </p:cNvPr>
            <p:cNvGrpSpPr/>
            <p:nvPr/>
          </p:nvGrpSpPr>
          <p:grpSpPr>
            <a:xfrm>
              <a:off x="814686" y="1707453"/>
              <a:ext cx="661823" cy="587048"/>
              <a:chOff x="771328" y="1690280"/>
              <a:chExt cx="813741" cy="813741"/>
            </a:xfrm>
          </p:grpSpPr>
          <p:pic>
            <p:nvPicPr>
              <p:cNvPr id="27" name="Graphic 26" descr="Vergadering silhouet">
                <a:extLst>
                  <a:ext uri="{FF2B5EF4-FFF2-40B4-BE49-F238E27FC236}">
                    <a16:creationId xmlns:a16="http://schemas.microsoft.com/office/drawing/2014/main" id="{A7370E0F-8A64-E65B-DB52-35874F1C59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328" y="1690280"/>
                <a:ext cx="813741" cy="813741"/>
              </a:xfrm>
              <a:prstGeom prst="rect">
                <a:avLst/>
              </a:prstGeom>
            </p:spPr>
          </p:pic>
          <p:sp>
            <p:nvSpPr>
              <p:cNvPr id="30" name="Ovaal 29">
                <a:extLst>
                  <a:ext uri="{FF2B5EF4-FFF2-40B4-BE49-F238E27FC236}">
                    <a16:creationId xmlns:a16="http://schemas.microsoft.com/office/drawing/2014/main" id="{069028D8-75D8-31E6-AFC5-27169B9CF404}"/>
                  </a:ext>
                </a:extLst>
              </p:cNvPr>
              <p:cNvSpPr/>
              <p:nvPr/>
            </p:nvSpPr>
            <p:spPr>
              <a:xfrm>
                <a:off x="789578" y="2105201"/>
                <a:ext cx="757246" cy="327285"/>
              </a:xfrm>
              <a:prstGeom prst="ellipse">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267350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18833D9-6ABD-0CC4-DB4F-FAE6A501F462}"/>
              </a:ext>
            </a:extLst>
          </p:cNvPr>
          <p:cNvSpPr/>
          <p:nvPr/>
        </p:nvSpPr>
        <p:spPr>
          <a:xfrm>
            <a:off x="674600" y="1617790"/>
            <a:ext cx="5281373" cy="4867931"/>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784817" y="3539443"/>
            <a:ext cx="5067759" cy="3215931"/>
          </a:xfrm>
        </p:spPr>
        <p:txBody>
          <a:bodyPr/>
          <a:lstStyle/>
          <a:p>
            <a:pPr marL="0" indent="0" algn="just" fontAlgn="base">
              <a:buNone/>
            </a:pPr>
            <a:endParaRPr lang="nl-NL" sz="1000">
              <a:latin typeface="Bahnschrift Light" panose="020B0502040204020203" pitchFamily="34" charset="0"/>
              <a:cs typeface="Times New Roman" panose="02020603050405020304" pitchFamily="18" charset="0"/>
            </a:endParaRPr>
          </a:p>
          <a:p>
            <a:pPr marL="0" indent="0" algn="just" fontAlgn="base">
              <a:lnSpc>
                <a:spcPct val="107000"/>
              </a:lnSpc>
              <a:buNone/>
            </a:pPr>
            <a:endParaRPr lang="nl-NL" sz="1000">
              <a:latin typeface="Bahnschrift Light" panose="020B0502040204020203" pitchFamily="34" charset="0"/>
              <a:cs typeface="Times New Roman" panose="02020603050405020304" pitchFamily="18" charset="0"/>
            </a:endParaRPr>
          </a:p>
          <a:p>
            <a:pPr algn="just" fontAlgn="base">
              <a:lnSpc>
                <a:spcPct val="107000"/>
              </a:lnSpc>
            </a:pPr>
            <a:endParaRPr lang="nl-NL" sz="1000">
              <a:latin typeface="Bahnschrift Light" panose="020B0502040204020203" pitchFamily="34" charset="0"/>
              <a:cs typeface="Times New Roman" panose="02020603050405020304" pitchFamily="18" charset="0"/>
            </a:endParaRPr>
          </a:p>
          <a:p>
            <a:pPr marL="0" indent="0" algn="l" fontAlgn="base">
              <a:buNone/>
            </a:pPr>
            <a:endParaRPr lang="nl-NL" sz="1000">
              <a:latin typeface="Bahnschrift Light" panose="020B0502040204020203" pitchFamily="34" charset="0"/>
              <a:cs typeface="Times New Roman" panose="02020603050405020304" pitchFamily="18" charset="0"/>
            </a:endParaRPr>
          </a:p>
          <a:p>
            <a:pPr marL="0" indent="0" algn="l" rtl="0" fontAlgn="base">
              <a:buNone/>
            </a:pPr>
            <a:endParaRPr lang="nl-NL" sz="1000">
              <a:solidFill>
                <a:srgbClr val="000000"/>
              </a:solidFill>
            </a:endParaRPr>
          </a:p>
          <a:p>
            <a:pPr marL="0" indent="0" algn="just">
              <a:spcAft>
                <a:spcPts val="800"/>
              </a:spcAft>
              <a:buNone/>
            </a:pPr>
            <a:r>
              <a:rPr lang="nl-NL" sz="1000" kern="100">
                <a:latin typeface="Bahnschrift Light" panose="020B0502040204020203" pitchFamily="34" charset="0"/>
                <a:ea typeface="Calibri" panose="020F0502020204030204" pitchFamily="34" charset="0"/>
                <a:cs typeface="Times New Roman" panose="02020603050405020304" pitchFamily="18" charset="0"/>
              </a:rPr>
              <a:t>De verklarende a</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nalyse (VA) beoogt een verklaring te bieden voor zowel de moeilijkheden die zich (nu, maar ook in het verleden) voordoen en voordeden als voor wat in de ontwikkeling goed gaat. De VA beschrijft de samenhang met factoren die de moeilijkheden versterken en stress geven. Maar dat niet alleen. De VA beschrijft juist ook de samenhang met factoren die de ontwikkeling van de jeugdige en de gezinsleden mogelijk maken waardoor ze gedrag laten zien dat past bij het ontwikkelingsniveau en dat helpt bij een gezonde ontwikkeling en goede onderlinge relaties.’  Dit is maatwerk.</a:t>
            </a:r>
          </a:p>
          <a:p>
            <a:pPr marL="0" indent="0">
              <a:buNone/>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Werkwijze:</a:t>
            </a:r>
          </a:p>
          <a:p>
            <a:pPr>
              <a:buClr>
                <a:srgbClr val="0AB4E8"/>
              </a:buCl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In kaart brengen van alle eerdere signalen </a:t>
            </a:r>
          </a:p>
          <a:p>
            <a:pPr>
              <a:buClr>
                <a:srgbClr val="0AB4E8"/>
              </a:buCl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Destilleren van patronen (persoons en context)</a:t>
            </a:r>
          </a:p>
          <a:p>
            <a:pPr>
              <a:buClr>
                <a:srgbClr val="0AB4E8"/>
              </a:buCl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Bij onveiligheid: Analyse van geweldsvorm (gezinsprofiel) </a:t>
            </a:r>
          </a:p>
          <a:p>
            <a:pPr>
              <a:buClr>
                <a:srgbClr val="0AB4E8"/>
              </a:buCl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In kaart brengen van risicofactoren </a:t>
            </a:r>
          </a:p>
          <a:p>
            <a:pPr>
              <a:buClr>
                <a:srgbClr val="0AB4E8"/>
              </a:buCl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Concreet Plan van Aanpak (bij onveiligheid inclusief Veiligheidsplan)</a:t>
            </a:r>
          </a:p>
          <a:p>
            <a:pPr marL="0" indent="0">
              <a:spcAft>
                <a:spcPts val="800"/>
              </a:spcAft>
              <a:buNone/>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buNone/>
            </a:pPr>
            <a:endParaRPr lang="nl-NL" sz="1000"/>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12</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16396" y="290037"/>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solidFill>
                  <a:srgbClr val="9B175C"/>
                </a:solidFill>
                <a:latin typeface="Bahnschrift Light" panose="020B0502040204020203" pitchFamily="34" charset="0"/>
              </a:rPr>
              <a:t>2. Maken van gezamenlijke analyses van het gezin/huishouden</a:t>
            </a:r>
          </a:p>
          <a:p>
            <a:endParaRPr lang="nl-NL" sz="3200" b="1">
              <a:solidFill>
                <a:srgbClr val="9B175C"/>
              </a:solidFill>
              <a:latin typeface="Bahnschrift Light" panose="020B0502040204020203" pitchFamily="34" charset="0"/>
            </a:endParaRP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51252" y="1337486"/>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46706"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243525" y="1836783"/>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4" name="Tekstvak 3">
            <a:extLst>
              <a:ext uri="{FF2B5EF4-FFF2-40B4-BE49-F238E27FC236}">
                <a16:creationId xmlns:a16="http://schemas.microsoft.com/office/drawing/2014/main" id="{1220581B-1E38-912A-F853-063DFB46F6F8}"/>
              </a:ext>
            </a:extLst>
          </p:cNvPr>
          <p:cNvSpPr txBox="1"/>
          <p:nvPr/>
        </p:nvSpPr>
        <p:spPr>
          <a:xfrm>
            <a:off x="1637986" y="1648521"/>
            <a:ext cx="4253573" cy="1724190"/>
          </a:xfrm>
          <a:prstGeom prst="rect">
            <a:avLst/>
          </a:prstGeom>
          <a:noFill/>
        </p:spPr>
        <p:txBody>
          <a:bodyPr wrap="square">
            <a:spAutoFit/>
          </a:bodyPr>
          <a:lstStyle/>
          <a:p>
            <a:pPr algn="just">
              <a:lnSpc>
                <a:spcPct val="107000"/>
              </a:lnSpc>
              <a:spcAft>
                <a:spcPts val="800"/>
              </a:spcAft>
            </a:pPr>
            <a:r>
              <a:rPr lang="nl-NL" sz="1000" i="1" kern="0">
                <a:effectLst/>
                <a:latin typeface="Bahnschrift Light" panose="020B0502040204020203" pitchFamily="34" charset="0"/>
                <a:ea typeface="Calibri" panose="020F0502020204030204" pitchFamily="34" charset="0"/>
                <a:cs typeface="Times New Roman" panose="02020603050405020304" pitchFamily="18" charset="0"/>
              </a:rPr>
              <a:t>Een zorgvuldige en gezamenlijke verklarende analyse van de problematiek van alle leden van het gezin/huishouden is een voorwaarde voor het werken met </a:t>
            </a:r>
            <a:r>
              <a:rPr lang="nl-NL" sz="1000" i="1" kern="0">
                <a:latin typeface="Bahnschrift Light" panose="020B0502040204020203" pitchFamily="34" charset="0"/>
                <a:cs typeface="Times New Roman" panose="02020603050405020304" pitchFamily="18" charset="0"/>
              </a:rPr>
              <a:t>gezinnen/huishoudens en huishoudens waar sprake is van onveiligheid en/of ontwikkelingsbedreiging. Het vraagt uitwerking van bouwende factoren; dat goed gevraagd wordt wat nodig is voor draagkracht en voldoende veiligheid, dat professionals aansluiten met hun expertise, en werken vanuit overzicht en rust (vertragen en verdragen). De analyse wordt opgesteld door de betrokken professionals samen met het gezin/ huishouden.’</a:t>
            </a:r>
          </a:p>
        </p:txBody>
      </p:sp>
      <p:pic>
        <p:nvPicPr>
          <p:cNvPr id="8" name="Graphic 7" descr="Venn-diagram met effen opvulling">
            <a:extLst>
              <a:ext uri="{FF2B5EF4-FFF2-40B4-BE49-F238E27FC236}">
                <a16:creationId xmlns:a16="http://schemas.microsoft.com/office/drawing/2014/main" id="{1197963D-D3CF-2DE8-514D-4E1F7EE8C0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897" y="1609184"/>
            <a:ext cx="1120295" cy="1120295"/>
          </a:xfrm>
          <a:prstGeom prst="rect">
            <a:avLst/>
          </a:prstGeom>
        </p:spPr>
      </p:pic>
      <p:sp>
        <p:nvSpPr>
          <p:cNvPr id="18" name="Tekstvak 17">
            <a:extLst>
              <a:ext uri="{FF2B5EF4-FFF2-40B4-BE49-F238E27FC236}">
                <a16:creationId xmlns:a16="http://schemas.microsoft.com/office/drawing/2014/main" id="{3040F28A-176E-8793-A18B-83A67F7D6CCD}"/>
              </a:ext>
            </a:extLst>
          </p:cNvPr>
          <p:cNvSpPr txBox="1"/>
          <p:nvPr/>
        </p:nvSpPr>
        <p:spPr>
          <a:xfrm>
            <a:off x="702628" y="3374458"/>
            <a:ext cx="2859279" cy="861774"/>
          </a:xfrm>
          <a:prstGeom prst="rect">
            <a:avLst/>
          </a:prstGeom>
          <a:noFill/>
        </p:spPr>
        <p:txBody>
          <a:bodyPr wrap="square">
            <a:spAutoFit/>
          </a:bodyPr>
          <a:lstStyle/>
          <a:p>
            <a:r>
              <a:rPr lang="nl-NL" sz="1000" kern="100">
                <a:latin typeface="Bahnschrift Light" panose="020B0502040204020203" pitchFamily="34" charset="0"/>
                <a:cs typeface="Times New Roman" panose="02020603050405020304" pitchFamily="18" charset="0"/>
              </a:rPr>
              <a:t>We kijken breed: </a:t>
            </a:r>
          </a:p>
          <a:p>
            <a:pPr marL="171450" indent="-171450" algn="just">
              <a:buClr>
                <a:srgbClr val="0AB4E8"/>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Van preventie tot onveiligheid</a:t>
            </a:r>
          </a:p>
          <a:p>
            <a:pPr marL="171450" indent="-171450" algn="just">
              <a:buClr>
                <a:srgbClr val="0AB4E8"/>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Naar alle leden van het gezin/huishouden</a:t>
            </a:r>
          </a:p>
          <a:p>
            <a:pPr marL="171450" indent="-171450" algn="just">
              <a:buClr>
                <a:srgbClr val="0AB4E8"/>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Naar alle leefgebieden (niet elke oplossing is zorg) </a:t>
            </a:r>
          </a:p>
        </p:txBody>
      </p:sp>
      <p:sp>
        <p:nvSpPr>
          <p:cNvPr id="20" name="Tekstvak 19">
            <a:extLst>
              <a:ext uri="{FF2B5EF4-FFF2-40B4-BE49-F238E27FC236}">
                <a16:creationId xmlns:a16="http://schemas.microsoft.com/office/drawing/2014/main" id="{23FF95B0-89E6-A0D8-8946-CF038F843C74}"/>
              </a:ext>
            </a:extLst>
          </p:cNvPr>
          <p:cNvSpPr txBox="1"/>
          <p:nvPr/>
        </p:nvSpPr>
        <p:spPr>
          <a:xfrm>
            <a:off x="3438125" y="3399381"/>
            <a:ext cx="2491873" cy="1015663"/>
          </a:xfrm>
          <a:prstGeom prst="rect">
            <a:avLst/>
          </a:prstGeom>
          <a:noFill/>
        </p:spPr>
        <p:txBody>
          <a:bodyPr wrap="square">
            <a:spAutoFit/>
          </a:bodyPr>
          <a:lstStyle/>
          <a:p>
            <a:pPr algn="just">
              <a:buClr>
                <a:srgbClr val="FF0000"/>
              </a:buCl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Wie: </a:t>
            </a:r>
          </a:p>
          <a:p>
            <a:pPr marL="171450" indent="-171450" algn="just">
              <a:buClr>
                <a:srgbClr val="0AB4E8"/>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Voor alle lokale (wijk) teams, </a:t>
            </a:r>
          </a:p>
          <a:p>
            <a:pPr marL="171450" indent="-171450" algn="just">
              <a:buClr>
                <a:srgbClr val="0AB4E8"/>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voor alle netwerkpartners (experts), </a:t>
            </a:r>
          </a:p>
          <a:p>
            <a:pPr marL="171450" indent="-171450" algn="just">
              <a:buClr>
                <a:srgbClr val="0AB4E8"/>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voor alle zorgaanbieders (0-100 jaar)</a:t>
            </a:r>
          </a:p>
          <a:p>
            <a:pPr marL="171450" indent="-171450" algn="just">
              <a:buClr>
                <a:srgbClr val="FF0000"/>
              </a:buClr>
              <a:buFont typeface="Wingdings" panose="05000000000000000000" pitchFamily="2" charset="2"/>
              <a:buChar char="ü"/>
            </a:pPr>
            <a:endParaRPr lang="nl-NL" sz="1000" kern="100">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gn="just">
              <a:buClr>
                <a:srgbClr val="FF0000"/>
              </a:buClr>
              <a:buFont typeface="Wingdings" panose="05000000000000000000" pitchFamily="2" charset="2"/>
              <a:buChar char="ü"/>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2" name="Tekstvak 21">
            <a:extLst>
              <a:ext uri="{FF2B5EF4-FFF2-40B4-BE49-F238E27FC236}">
                <a16:creationId xmlns:a16="http://schemas.microsoft.com/office/drawing/2014/main" id="{C56A7B9E-DA17-9AF9-7B29-64D98430FA2A}"/>
              </a:ext>
            </a:extLst>
          </p:cNvPr>
          <p:cNvSpPr txBox="1"/>
          <p:nvPr/>
        </p:nvSpPr>
        <p:spPr>
          <a:xfrm>
            <a:off x="6051824" y="1668128"/>
            <a:ext cx="5587924" cy="1836400"/>
          </a:xfrm>
          <a:prstGeom prst="rect">
            <a:avLst/>
          </a:prstGeom>
          <a:noFill/>
        </p:spPr>
        <p:txBody>
          <a:bodyPr wrap="square" rtlCol="0">
            <a:spAutoFit/>
          </a:bodyPr>
          <a:lstStyle/>
          <a:p>
            <a:pPr algn="just"/>
            <a:r>
              <a:rPr lang="nl-NL" sz="1000" b="1" kern="10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spcAft>
                <a:spcPts val="400"/>
              </a:spcAft>
              <a:buClr>
                <a:srgbClr val="EF332A"/>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Breed gedragen visie (zelfde taal spreken): gericht op alle leden </a:t>
            </a:r>
            <a:r>
              <a:rPr lang="nl-NL" sz="1000" i="1" kern="100">
                <a:effectLst/>
                <a:latin typeface="Bahnschrift Light" panose="020B0502040204020203" pitchFamily="34" charset="0"/>
                <a:ea typeface="Calibri" panose="020F0502020204030204" pitchFamily="34" charset="0"/>
                <a:cs typeface="Times New Roman" panose="02020603050405020304" pitchFamily="18" charset="0"/>
              </a:rPr>
              <a:t>en</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alle leefgebieden van het gezin/ huishouden, samen met het gezin/huishouden. </a:t>
            </a:r>
          </a:p>
          <a:p>
            <a:pPr marL="285750" indent="-285750" algn="just">
              <a:spcAft>
                <a:spcPts val="400"/>
              </a:spcAft>
              <a:buClr>
                <a:srgbClr val="EF332A"/>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Eén regionaal risico-screeningsinstrument voor 0-100 jaar.</a:t>
            </a:r>
          </a:p>
          <a:p>
            <a:pPr marL="285750" indent="-285750">
              <a:spcAft>
                <a:spcPts val="400"/>
              </a:spcAft>
              <a:buClr>
                <a:srgbClr val="EF332A"/>
              </a:buClr>
              <a:buFont typeface="Wingdings" panose="05000000000000000000" pitchFamily="2" charset="2"/>
              <a:buChar char="ü"/>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Eén Verklarende Analyse die we gebruiken van preventie tot veiligheidsbeoordeling zodat er met dezelfde methodiek gewerkt kan worden (netwerksamenwerking).   </a:t>
            </a:r>
          </a:p>
          <a:p>
            <a:pPr>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endParaRPr lang="nl-NL" sz="1000">
              <a:latin typeface="Bahnschrift Light" panose="020B0502040204020203" pitchFamily="34" charset="0"/>
            </a:endParaRPr>
          </a:p>
        </p:txBody>
      </p:sp>
      <p:pic>
        <p:nvPicPr>
          <p:cNvPr id="24" name="Graphic 23" descr="Stopwatch 66% met effen opvulling">
            <a:extLst>
              <a:ext uri="{FF2B5EF4-FFF2-40B4-BE49-F238E27FC236}">
                <a16:creationId xmlns:a16="http://schemas.microsoft.com/office/drawing/2014/main" id="{548FF701-1DDD-D772-1651-723BCF7590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61702" y="3330759"/>
            <a:ext cx="762311" cy="762311"/>
          </a:xfrm>
          <a:prstGeom prst="rect">
            <a:avLst/>
          </a:prstGeom>
        </p:spPr>
      </p:pic>
      <p:sp>
        <p:nvSpPr>
          <p:cNvPr id="26" name="Tekstvak 25">
            <a:extLst>
              <a:ext uri="{FF2B5EF4-FFF2-40B4-BE49-F238E27FC236}">
                <a16:creationId xmlns:a16="http://schemas.microsoft.com/office/drawing/2014/main" id="{F408ABF5-9B5A-1B32-3552-0E325736BF4E}"/>
              </a:ext>
            </a:extLst>
          </p:cNvPr>
          <p:cNvSpPr txBox="1"/>
          <p:nvPr/>
        </p:nvSpPr>
        <p:spPr>
          <a:xfrm>
            <a:off x="6051824" y="3080620"/>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8" name="Tekstvak 27">
            <a:extLst>
              <a:ext uri="{FF2B5EF4-FFF2-40B4-BE49-F238E27FC236}">
                <a16:creationId xmlns:a16="http://schemas.microsoft.com/office/drawing/2014/main" id="{9012A81D-728D-EAC6-4AEA-D4E4849B26AF}"/>
              </a:ext>
            </a:extLst>
          </p:cNvPr>
          <p:cNvSpPr txBox="1"/>
          <p:nvPr/>
        </p:nvSpPr>
        <p:spPr>
          <a:xfrm>
            <a:off x="6931009" y="3297671"/>
            <a:ext cx="4790562" cy="1054776"/>
          </a:xfrm>
          <a:prstGeom prst="rect">
            <a:avLst/>
          </a:prstGeom>
          <a:noFill/>
        </p:spPr>
        <p:txBody>
          <a:bodyPr wrap="square">
            <a:spAutoFit/>
          </a:bodyPr>
          <a:lstStyle/>
          <a:p>
            <a:pPr marL="171450" indent="-171450">
              <a:lnSpc>
                <a:spcPct val="107000"/>
              </a:lnSpc>
              <a:spcAft>
                <a:spcPts val="400"/>
              </a:spcAft>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Aansluiten bij initiatief regiegroep transformatie convenant</a:t>
            </a:r>
            <a:r>
              <a:rPr lang="nl-NL" sz="1000" kern="100">
                <a:latin typeface="Bahnschrift Light" panose="020B0502040204020203" pitchFamily="34" charset="0"/>
                <a:ea typeface="Calibri" panose="020F0502020204030204" pitchFamily="34" charset="0"/>
                <a:cs typeface="Times New Roman" panose="02020603050405020304" pitchFamily="18" charset="0"/>
              </a:rPr>
              <a:t> voor verklarende analyse (VA) op Jeugd. Verbreden naar 0-100 jaar. </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a:t>
            </a:r>
          </a:p>
          <a:p>
            <a:pPr marL="171450" indent="-171450">
              <a:lnSpc>
                <a:spcPct val="107000"/>
              </a:lnSpc>
              <a:spcAft>
                <a:spcPts val="400"/>
              </a:spcAft>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Aansluiten bij GIZ/MDA++/RET en meekijken op analyse.</a:t>
            </a:r>
          </a:p>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Regio brede communicatie over werkwijze.</a:t>
            </a: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Doorontwikkeling ontwikkelde werkwijze in pilot.</a:t>
            </a: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9" name="Tekstvak 28">
            <a:extLst>
              <a:ext uri="{FF2B5EF4-FFF2-40B4-BE49-F238E27FC236}">
                <a16:creationId xmlns:a16="http://schemas.microsoft.com/office/drawing/2014/main" id="{03288754-6D68-BC37-681C-DD7DA22E39A0}"/>
              </a:ext>
            </a:extLst>
          </p:cNvPr>
          <p:cNvSpPr txBox="1"/>
          <p:nvPr/>
        </p:nvSpPr>
        <p:spPr>
          <a:xfrm>
            <a:off x="6051824" y="4462346"/>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Nadere uitwerking</a:t>
            </a:r>
          </a:p>
        </p:txBody>
      </p:sp>
      <p:pic>
        <p:nvPicPr>
          <p:cNvPr id="31" name="Graphic 30" descr="Hersenen met effen opvulling">
            <a:extLst>
              <a:ext uri="{FF2B5EF4-FFF2-40B4-BE49-F238E27FC236}">
                <a16:creationId xmlns:a16="http://schemas.microsoft.com/office/drawing/2014/main" id="{2D63D893-4302-988F-7AC4-60278569FA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04540" y="4720379"/>
            <a:ext cx="722722" cy="722722"/>
          </a:xfrm>
          <a:prstGeom prst="rect">
            <a:avLst/>
          </a:prstGeom>
        </p:spPr>
      </p:pic>
      <p:sp>
        <p:nvSpPr>
          <p:cNvPr id="32" name="Tekstvak 31">
            <a:extLst>
              <a:ext uri="{FF2B5EF4-FFF2-40B4-BE49-F238E27FC236}">
                <a16:creationId xmlns:a16="http://schemas.microsoft.com/office/drawing/2014/main" id="{23F380FD-FC58-C513-D320-009D3F68B496}"/>
              </a:ext>
            </a:extLst>
          </p:cNvPr>
          <p:cNvSpPr txBox="1"/>
          <p:nvPr/>
        </p:nvSpPr>
        <p:spPr>
          <a:xfrm>
            <a:off x="6924013" y="4866223"/>
            <a:ext cx="1679414" cy="571567"/>
          </a:xfrm>
          <a:prstGeom prst="rect">
            <a:avLst/>
          </a:prstGeom>
          <a:noFill/>
        </p:spPr>
        <p:txBody>
          <a:bodyPr wrap="square">
            <a:spAutoFit/>
          </a:bodyPr>
          <a:lstStyle/>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Vertalen lessen uit pilot voor doorontwikkeling.  </a:t>
            </a: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pic>
        <p:nvPicPr>
          <p:cNvPr id="2" name="Afbeelding 1">
            <a:hlinkClick r:id="rId10" action="ppaction://hlinksldjump"/>
            <a:extLst>
              <a:ext uri="{FF2B5EF4-FFF2-40B4-BE49-F238E27FC236}">
                <a16:creationId xmlns:a16="http://schemas.microsoft.com/office/drawing/2014/main" id="{50042EDF-EE1D-2169-F72D-0B619A2FF7CE}"/>
              </a:ext>
            </a:extLst>
          </p:cNvPr>
          <p:cNvPicPr>
            <a:picLocks noChangeAspect="1"/>
          </p:cNvPicPr>
          <p:nvPr/>
        </p:nvPicPr>
        <p:blipFill rotWithShape="1">
          <a:blip r:embed="rId11"/>
          <a:srcRect l="51635"/>
          <a:stretch/>
        </p:blipFill>
        <p:spPr>
          <a:xfrm>
            <a:off x="11185880" y="6059418"/>
            <a:ext cx="654156" cy="666750"/>
          </a:xfrm>
          <a:prstGeom prst="rect">
            <a:avLst/>
          </a:prstGeom>
        </p:spPr>
      </p:pic>
      <p:pic>
        <p:nvPicPr>
          <p:cNvPr id="7" name="Afbeelding 6">
            <a:hlinkClick r:id="rId12" action="ppaction://hlinksldjump"/>
            <a:extLst>
              <a:ext uri="{FF2B5EF4-FFF2-40B4-BE49-F238E27FC236}">
                <a16:creationId xmlns:a16="http://schemas.microsoft.com/office/drawing/2014/main" id="{731DDCEA-BC8F-21D9-EFF2-97269F9D49F7}"/>
              </a:ext>
            </a:extLst>
          </p:cNvPr>
          <p:cNvPicPr>
            <a:picLocks noChangeAspect="1"/>
          </p:cNvPicPr>
          <p:nvPr/>
        </p:nvPicPr>
        <p:blipFill rotWithShape="1">
          <a:blip r:embed="rId11"/>
          <a:srcRect t="1" r="50000" b="-6229"/>
          <a:stretch/>
        </p:blipFill>
        <p:spPr>
          <a:xfrm>
            <a:off x="10517944" y="6059418"/>
            <a:ext cx="676275" cy="708279"/>
          </a:xfrm>
          <a:prstGeom prst="rect">
            <a:avLst/>
          </a:prstGeom>
        </p:spPr>
      </p:pic>
      <p:grpSp>
        <p:nvGrpSpPr>
          <p:cNvPr id="16" name="Groep 15">
            <a:extLst>
              <a:ext uri="{FF2B5EF4-FFF2-40B4-BE49-F238E27FC236}">
                <a16:creationId xmlns:a16="http://schemas.microsoft.com/office/drawing/2014/main" id="{1629EFC8-C29C-EE38-E28A-1FCF0F9729F7}"/>
              </a:ext>
            </a:extLst>
          </p:cNvPr>
          <p:cNvGrpSpPr/>
          <p:nvPr/>
        </p:nvGrpSpPr>
        <p:grpSpPr>
          <a:xfrm>
            <a:off x="8553267" y="4462346"/>
            <a:ext cx="4945938" cy="703023"/>
            <a:chOff x="8272958" y="3955749"/>
            <a:chExt cx="4945938" cy="703023"/>
          </a:xfrm>
        </p:grpSpPr>
        <p:pic>
          <p:nvPicPr>
            <p:cNvPr id="17" name="Graphic 16" descr="Euro met effen opvulling">
              <a:hlinkClick r:id="rId13" action="ppaction://hlinksldjump"/>
              <a:extLst>
                <a:ext uri="{FF2B5EF4-FFF2-40B4-BE49-F238E27FC236}">
                  <a16:creationId xmlns:a16="http://schemas.microsoft.com/office/drawing/2014/main" id="{02D7A13F-28A4-2ED2-AA28-9E71370EC4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55480" y="4257255"/>
              <a:ext cx="401517" cy="401517"/>
            </a:xfrm>
            <a:prstGeom prst="rect">
              <a:avLst/>
            </a:prstGeom>
          </p:spPr>
        </p:pic>
        <p:sp>
          <p:nvSpPr>
            <p:cNvPr id="19" name="Tekstvak 18">
              <a:extLst>
                <a:ext uri="{FF2B5EF4-FFF2-40B4-BE49-F238E27FC236}">
                  <a16:creationId xmlns:a16="http://schemas.microsoft.com/office/drawing/2014/main" id="{E2613AC6-48A6-4CD3-C4CF-D44C1151B4C4}"/>
                </a:ext>
              </a:extLst>
            </p:cNvPr>
            <p:cNvSpPr txBox="1"/>
            <p:nvPr/>
          </p:nvSpPr>
          <p:spPr>
            <a:xfrm>
              <a:off x="8272958" y="3955749"/>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
        <p:nvSpPr>
          <p:cNvPr id="23" name="Tekstvak 22">
            <a:extLst>
              <a:ext uri="{FF2B5EF4-FFF2-40B4-BE49-F238E27FC236}">
                <a16:creationId xmlns:a16="http://schemas.microsoft.com/office/drawing/2014/main" id="{FE53728D-ED59-40E0-A4D2-DEB09064FA7A}"/>
              </a:ext>
            </a:extLst>
          </p:cNvPr>
          <p:cNvSpPr txBox="1"/>
          <p:nvPr/>
        </p:nvSpPr>
        <p:spPr>
          <a:xfrm>
            <a:off x="9121071" y="4808444"/>
            <a:ext cx="2662018" cy="787523"/>
          </a:xfrm>
          <a:prstGeom prst="rect">
            <a:avLst/>
          </a:prstGeom>
          <a:noFill/>
        </p:spPr>
        <p:txBody>
          <a:bodyPr wrap="square">
            <a:spAutoFit/>
          </a:bodyPr>
          <a:lstStyle/>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2024: €40k ontwikkeling pilot, € 20k regionaal vertalen naar alle teams* .</a:t>
            </a:r>
          </a:p>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2025: besluitvorming o.b.v. evaluatie 2024.</a:t>
            </a:r>
          </a:p>
        </p:txBody>
      </p:sp>
      <p:sp>
        <p:nvSpPr>
          <p:cNvPr id="27" name="Tekstvak 26">
            <a:extLst>
              <a:ext uri="{FF2B5EF4-FFF2-40B4-BE49-F238E27FC236}">
                <a16:creationId xmlns:a16="http://schemas.microsoft.com/office/drawing/2014/main" id="{EE753570-FEB5-A29F-D765-B48A16D97D15}"/>
              </a:ext>
            </a:extLst>
          </p:cNvPr>
          <p:cNvSpPr txBox="1"/>
          <p:nvPr/>
        </p:nvSpPr>
        <p:spPr>
          <a:xfrm>
            <a:off x="6079879" y="6068882"/>
            <a:ext cx="4158226" cy="400110"/>
          </a:xfrm>
          <a:prstGeom prst="rect">
            <a:avLst/>
          </a:prstGeom>
          <a:noFill/>
        </p:spPr>
        <p:txBody>
          <a:bodyPr wrap="square">
            <a:spAutoFit/>
          </a:bodyPr>
          <a:lstStyle/>
          <a:p>
            <a:r>
              <a:rPr lang="nl-NL" sz="1000" i="1" kern="100">
                <a:latin typeface="Bahnschrift Light" panose="020B0502040204020203" pitchFamily="34" charset="0"/>
                <a:cs typeface="Times New Roman" panose="02020603050405020304" pitchFamily="18" charset="0"/>
              </a:rPr>
              <a:t>* Kosten voor deze actielijn worden ondergebracht bij transformatieconvenant</a:t>
            </a:r>
            <a:endParaRPr lang="nl-NL" sz="1000" i="1"/>
          </a:p>
        </p:txBody>
      </p:sp>
    </p:spTree>
    <p:extLst>
      <p:ext uri="{BB962C8B-B14F-4D97-AF65-F5344CB8AC3E}">
        <p14:creationId xmlns:p14="http://schemas.microsoft.com/office/powerpoint/2010/main" val="254126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18833D9-6ABD-0CC4-DB4F-FAE6A501F462}"/>
              </a:ext>
            </a:extLst>
          </p:cNvPr>
          <p:cNvSpPr/>
          <p:nvPr/>
        </p:nvSpPr>
        <p:spPr>
          <a:xfrm>
            <a:off x="474919" y="1656842"/>
            <a:ext cx="5375299" cy="4829659"/>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13</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10082" y="319702"/>
            <a:ext cx="879195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07000"/>
              </a:lnSpc>
              <a:spcAft>
                <a:spcPts val="800"/>
              </a:spcAft>
              <a:tabLst>
                <a:tab pos="457200" algn="l"/>
              </a:tabLst>
            </a:pPr>
            <a:r>
              <a:rPr lang="nl-NL" sz="3600" b="1">
                <a:solidFill>
                  <a:srgbClr val="9C3B6C"/>
                </a:solidFill>
                <a:latin typeface="Bahnschrift Light" panose="020B0502040204020203" pitchFamily="34" charset="0"/>
                <a:cs typeface="Times New Roman" panose="02020603050405020304" pitchFamily="18" charset="0"/>
              </a:rPr>
              <a:t>3. Integreren hulpverlening gericht op volwassenen</a:t>
            </a:r>
            <a:endParaRPr lang="nl-NL" sz="3600" b="1">
              <a:solidFill>
                <a:srgbClr val="9C3B6C"/>
              </a:solidFill>
            </a:endParaRPr>
          </a:p>
          <a:p>
            <a:endParaRPr lang="nl-NL" sz="3600" b="1">
              <a:solidFill>
                <a:srgbClr val="9B175C"/>
              </a:solidFill>
              <a:latin typeface="Bahnschrift Light" panose="020B0502040204020203" pitchFamily="34" charset="0"/>
            </a:endParaRP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810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526754"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525294"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586720" y="5494867"/>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77518" y="1803330"/>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4" name="Tekstvak 3">
            <a:extLst>
              <a:ext uri="{FF2B5EF4-FFF2-40B4-BE49-F238E27FC236}">
                <a16:creationId xmlns:a16="http://schemas.microsoft.com/office/drawing/2014/main" id="{1220581B-1E38-912A-F853-063DFB46F6F8}"/>
              </a:ext>
            </a:extLst>
          </p:cNvPr>
          <p:cNvSpPr txBox="1"/>
          <p:nvPr/>
        </p:nvSpPr>
        <p:spPr>
          <a:xfrm>
            <a:off x="458712" y="2565553"/>
            <a:ext cx="5381920" cy="4401205"/>
          </a:xfrm>
          <a:prstGeom prst="rect">
            <a:avLst/>
          </a:prstGeom>
          <a:noFill/>
        </p:spPr>
        <p:txBody>
          <a:bodyPr wrap="square">
            <a:spAutoFit/>
          </a:bodyPr>
          <a:lstStyle/>
          <a:p>
            <a:pPr algn="just"/>
            <a:endParaRPr lang="nl-NL" sz="1000">
              <a:latin typeface="Bahnschrift Light" panose="020B0502040204020203" pitchFamily="34" charset="0"/>
            </a:endParaRPr>
          </a:p>
          <a:p>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Concreet betekent het dat we toewerken naar: </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Oplossingen binnen het ‘normale leven’, nabij, vanuit naasten, van netwerk, vanuit wijkteam op verschillende levensdomeinen.</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Als er sprake is van onveiligheid, kijken we breed naar alle leden van het gezin, werken we integraal en blijven we erbij.</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We praten met alle gezinsleden en hebben aandacht voor de diverse rollen die leden van het gezin/huishouden hebben als kind, broer of zus, man, of vrouw, partner en ouder. </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Soms is hierbij samenwerking met specifieke expertise of behandelaren nodig. Bijvoorbeeld voor duurzaam herstel, om intergenerationele overdracht van geweld te voorkomen. </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De behoefte/wenselijkheid/noodzaak van behandeling hangt vooral af van de aard en mate van de onveiligheid en als sprake is van geweld: van welk type geweld (profielen, Verwey Jonker Instituut) en de gevolgen daarvan. Wat nodig is, is maatwerk. </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De samenwerking omvat het meekijken en informeren over de benodigde zorg. Het gaat verder dan louter verwijzen; het impliceert een gezamenlijke inzet voor de veiligheid van alle gezinsleden. Hulpverleners en behandelaren bekijken de situatie breed: waarom is de situatie in dit gezin/huishouden zoals die is? Wat zijn onderliggende risicofactoren? Wat kunnen we breed inzetten om de veiligheid te waarborgen? </a:t>
            </a:r>
          </a:p>
          <a:p>
            <a:pPr marL="171450" indent="-171450" algn="just">
              <a:buClr>
                <a:srgbClr val="0AB4E8"/>
              </a:buClr>
              <a:buFont typeface="Arial" panose="020B0604020202020204" pitchFamily="34" charset="0"/>
              <a:buChar char="•"/>
            </a:pPr>
            <a:r>
              <a:rPr lang="nl-NL" sz="1000">
                <a:latin typeface="Bahnschrift Light" panose="020B0502040204020203" pitchFamily="34" charset="0"/>
              </a:rPr>
              <a:t>Voor specifieke expertise kan gedacht worden jeugd of volwassen-GGZ of verslavingszorg, of aan herstelgerichte behandeling zoals trauma, behandeling van agressie (agressieregulatie), </a:t>
            </a:r>
            <a:r>
              <a:rPr lang="nl-NL" sz="1000" err="1">
                <a:latin typeface="Bahnschrift Light" panose="020B0502040204020203" pitchFamily="34" charset="0"/>
              </a:rPr>
              <a:t>mediation</a:t>
            </a:r>
            <a:r>
              <a:rPr lang="nl-NL" sz="1000">
                <a:latin typeface="Bahnschrift Light" panose="020B0502040204020203" pitchFamily="34" charset="0"/>
              </a:rPr>
              <a:t> in het systeem, alternatieve vormen van fysiotherapie, behandeling van evt. kinderen in het systeem. </a:t>
            </a:r>
            <a:r>
              <a:rPr lang="nl-NL" sz="1000" b="0">
                <a:effectLst/>
                <a:latin typeface="Bahnschrift Light" panose="020B0502040204020203" pitchFamily="34" charset="0"/>
              </a:rPr>
              <a:t>Bij herstel focussen we ons op fysiek-, mentaal en relationeel herstel in het volledige systeem. </a:t>
            </a:r>
          </a:p>
          <a:p>
            <a:pPr algn="just" fontAlgn="base"/>
            <a:endParaRPr lang="nl-NL" sz="1000" b="0">
              <a:solidFill>
                <a:srgbClr val="000000"/>
              </a:solidFill>
              <a:effectLst/>
              <a:latin typeface="Bahnschrift Light" panose="020B0502040204020203" pitchFamily="34" charset="0"/>
            </a:endParaRPr>
          </a:p>
          <a:p>
            <a:pPr algn="just" rtl="0" fontAlgn="base"/>
            <a:r>
              <a:rPr lang="nl-NL" sz="1000" b="0">
                <a:solidFill>
                  <a:srgbClr val="000000"/>
                </a:solidFill>
                <a:effectLst/>
                <a:latin typeface="Bahnschrift Light" panose="020B0502040204020203" pitchFamily="34" charset="0"/>
              </a:rPr>
              <a:t> </a:t>
            </a:r>
          </a:p>
        </p:txBody>
      </p:sp>
      <p:sp>
        <p:nvSpPr>
          <p:cNvPr id="22" name="Tekstvak 21">
            <a:extLst>
              <a:ext uri="{FF2B5EF4-FFF2-40B4-BE49-F238E27FC236}">
                <a16:creationId xmlns:a16="http://schemas.microsoft.com/office/drawing/2014/main" id="{C56A7B9E-DA17-9AF9-7B29-64D98430FA2A}"/>
              </a:ext>
            </a:extLst>
          </p:cNvPr>
          <p:cNvSpPr txBox="1"/>
          <p:nvPr/>
        </p:nvSpPr>
        <p:spPr>
          <a:xfrm>
            <a:off x="5843135" y="1681060"/>
            <a:ext cx="6077404" cy="1990288"/>
          </a:xfrm>
          <a:prstGeom prst="rect">
            <a:avLst/>
          </a:prstGeom>
          <a:noFill/>
        </p:spPr>
        <p:txBody>
          <a:bodyPr wrap="square" rtlCol="0">
            <a:spAutoFit/>
          </a:bodyPr>
          <a:lstStyle/>
          <a:p>
            <a:pPr algn="just"/>
            <a:r>
              <a:rPr lang="nl-NL" sz="1000" b="1" kern="10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lgn="just" fontAlgn="base">
              <a:spcAft>
                <a:spcPts val="400"/>
              </a:spcAft>
              <a:buClr>
                <a:srgbClr val="EF332A"/>
              </a:buClr>
              <a:buFont typeface="Wingdings" panose="05000000000000000000" pitchFamily="2" charset="2"/>
              <a:buChar char="ü"/>
            </a:pPr>
            <a:r>
              <a:rPr lang="nl-NL" sz="1000">
                <a:solidFill>
                  <a:srgbClr val="000000"/>
                </a:solidFill>
                <a:latin typeface="Bahnschrift Light" panose="020B0502040204020203" pitchFamily="34" charset="0"/>
              </a:rPr>
              <a:t>Realiseren van lokale samenwerking met relevante hulpverleners op relevante levensdomeinen.  </a:t>
            </a:r>
          </a:p>
          <a:p>
            <a:pPr marL="285750" indent="-285750" algn="just" fontAlgn="base">
              <a:spcAft>
                <a:spcPts val="400"/>
              </a:spcAft>
              <a:buClr>
                <a:srgbClr val="EF332A"/>
              </a:buClr>
              <a:buFont typeface="Wingdings" panose="05000000000000000000" pitchFamily="2" charset="2"/>
              <a:buChar char="ü"/>
            </a:pPr>
            <a:r>
              <a:rPr lang="nl-NL" sz="1000">
                <a:solidFill>
                  <a:srgbClr val="000000"/>
                </a:solidFill>
                <a:latin typeface="Bahnschrift Light" panose="020B0502040204020203" pitchFamily="34" charset="0"/>
              </a:rPr>
              <a:t>Afspraken met o.a. huisartsen, sociaal wijkteam zodat tijdig passende en integrale gezinsgerichte zorg en (herstelgerichte) behandeling </a:t>
            </a:r>
            <a:r>
              <a:rPr lang="nl-NL" sz="1000" b="0" i="0">
                <a:solidFill>
                  <a:srgbClr val="000000"/>
                </a:solidFill>
                <a:effectLst/>
                <a:latin typeface="Bahnschrift Light" panose="020B0502040204020203" pitchFamily="34" charset="0"/>
              </a:rPr>
              <a:t>(fysiek, mentaal en relationeel) </a:t>
            </a:r>
            <a:r>
              <a:rPr lang="nl-NL" sz="1000">
                <a:solidFill>
                  <a:srgbClr val="000000"/>
                </a:solidFill>
                <a:latin typeface="Bahnschrift Light" panose="020B0502040204020203" pitchFamily="34" charset="0"/>
              </a:rPr>
              <a:t>kan worden ingezet.</a:t>
            </a:r>
          </a:p>
          <a:p>
            <a:pPr marL="285750" indent="-285750" algn="just">
              <a:spcAft>
                <a:spcPts val="400"/>
              </a:spcAft>
              <a:buClr>
                <a:srgbClr val="EF332A"/>
              </a:buClr>
              <a:buFont typeface="Wingdings" panose="05000000000000000000" pitchFamily="2" charset="2"/>
              <a:buChar char="ü"/>
            </a:pPr>
            <a:r>
              <a:rPr lang="nl-NL" sz="1000" b="0" i="0">
                <a:solidFill>
                  <a:srgbClr val="000000"/>
                </a:solidFill>
                <a:effectLst/>
                <a:latin typeface="Bahnschrift Light" panose="020B0502040204020203" pitchFamily="34" charset="0"/>
              </a:rPr>
              <a:t>Afspraken met de volwassen GGZ en jeugd GGZ voor diverse vormen van behandeling </a:t>
            </a:r>
            <a:r>
              <a:rPr lang="nl-NL" sz="1000" b="0" i="0">
                <a:effectLst/>
                <a:latin typeface="Bahnschrift Light" panose="020B0502040204020203" pitchFamily="34" charset="0"/>
              </a:rPr>
              <a:t>voor alle leden van het gezin/huishouden (laagdrempelig, zonder wachttijd, kosten voor volwassenen worden </a:t>
            </a:r>
            <a:r>
              <a:rPr lang="nl-NL" sz="1000" b="0" i="0">
                <a:solidFill>
                  <a:srgbClr val="000000"/>
                </a:solidFill>
                <a:effectLst/>
                <a:latin typeface="Bahnschrift Light" panose="020B0502040204020203" pitchFamily="34" charset="0"/>
              </a:rPr>
              <a:t>vergoed via de zorgverzekering</a:t>
            </a:r>
            <a:r>
              <a:rPr lang="nl-NL" sz="1000">
                <a:solidFill>
                  <a:srgbClr val="000000"/>
                </a:solidFill>
                <a:latin typeface="Bahnschrift Light" panose="020B0502040204020203" pitchFamily="34" charset="0"/>
              </a:rPr>
              <a:t> voor Jeugd door de gemeente van herkomst) </a:t>
            </a:r>
            <a:endParaRPr lang="nl-NL" sz="1000" b="0" i="0">
              <a:solidFill>
                <a:srgbClr val="000000"/>
              </a:solidFill>
              <a:effectLst/>
              <a:latin typeface="Bahnschrift Light" panose="020B0502040204020203" pitchFamily="34" charset="0"/>
            </a:endParaRPr>
          </a:p>
          <a:p>
            <a:pPr marL="285750" indent="-285750" algn="just">
              <a:spcAft>
                <a:spcPts val="400"/>
              </a:spcAft>
              <a:buClr>
                <a:srgbClr val="EF332A"/>
              </a:buClr>
              <a:buFont typeface="Wingdings" panose="05000000000000000000" pitchFamily="2" charset="2"/>
              <a:buChar char="ü"/>
            </a:pPr>
            <a:r>
              <a:rPr lang="nl-NL" sz="1000">
                <a:solidFill>
                  <a:srgbClr val="000000"/>
                </a:solidFill>
                <a:latin typeface="Bahnschrift Light" panose="020B0502040204020203" pitchFamily="34" charset="0"/>
              </a:rPr>
              <a:t>Er zijn </a:t>
            </a:r>
            <a:r>
              <a:rPr lang="nl-NL" sz="1000" b="0" i="0">
                <a:solidFill>
                  <a:srgbClr val="000000"/>
                </a:solidFill>
                <a:effectLst/>
                <a:latin typeface="Bahnschrift Light" panose="020B0502040204020203" pitchFamily="34" charset="0"/>
              </a:rPr>
              <a:t>structurele samenwerkingsafspraken met ervaringsdeskundigenorganisatie voor volwassenen (zoals Stichting Inbegrepen of </a:t>
            </a:r>
            <a:r>
              <a:rPr lang="nl-NL" sz="1000" b="0" i="0" err="1">
                <a:solidFill>
                  <a:srgbClr val="000000"/>
                </a:solidFill>
                <a:effectLst/>
                <a:latin typeface="Bahnschrift Light" panose="020B0502040204020203" pitchFamily="34" charset="0"/>
              </a:rPr>
              <a:t>Markieza</a:t>
            </a:r>
            <a:r>
              <a:rPr lang="nl-NL" sz="1000" b="0" i="0">
                <a:solidFill>
                  <a:srgbClr val="000000"/>
                </a:solidFill>
                <a:effectLst/>
                <a:latin typeface="Bahnschrift Light" panose="020B0502040204020203" pitchFamily="34" charset="0"/>
              </a:rPr>
              <a:t>) of Mannen tegen Agressie. </a:t>
            </a:r>
            <a:r>
              <a:rPr lang="nl-NL" sz="1000" b="0" i="0">
                <a:solidFill>
                  <a:srgbClr val="1672B9"/>
                </a:solidFill>
                <a:effectLst/>
                <a:latin typeface="Bahnschrift Light" panose="020B0502040204020203" pitchFamily="34" charset="0"/>
                <a:hlinkClick r:id="rId4" action="ppaction://hlinksldjump">
                  <a:extLst>
                    <a:ext uri="{A12FA001-AC4F-418D-AE19-62706E023703}">
                      <ahyp:hlinkClr xmlns:ahyp="http://schemas.microsoft.com/office/drawing/2018/hyperlinkcolor" val="tx"/>
                    </a:ext>
                  </a:extLst>
                </a:hlinkClick>
              </a:rPr>
              <a:t>Zie ook actielijn a</a:t>
            </a:r>
            <a:r>
              <a:rPr lang="nl-NL" sz="1000" b="0" i="0">
                <a:solidFill>
                  <a:srgbClr val="000000"/>
                </a:solidFill>
                <a:effectLst/>
                <a:latin typeface="Bahnschrift Light" panose="020B0502040204020203" pitchFamily="34" charset="0"/>
              </a:rPr>
              <a:t>. </a:t>
            </a:r>
          </a:p>
          <a:p>
            <a:pPr marL="285750" indent="-285750" algn="just">
              <a:spcAft>
                <a:spcPts val="400"/>
              </a:spcAft>
              <a:buClr>
                <a:srgbClr val="EF332A"/>
              </a:buClr>
              <a:buFont typeface="Wingdings" panose="05000000000000000000" pitchFamily="2" charset="2"/>
              <a:buChar char="ü"/>
            </a:pPr>
            <a:r>
              <a:rPr lang="nl-NL" sz="1000" b="0" i="0">
                <a:solidFill>
                  <a:srgbClr val="000000"/>
                </a:solidFill>
                <a:effectLst/>
                <a:latin typeface="Bahnschrift Light" panose="020B0502040204020203" pitchFamily="34" charset="0"/>
              </a:rPr>
              <a:t>Afspraken met gemeenten, partners (zoals huisartsen) en zorgverzekeraars (</a:t>
            </a:r>
            <a:r>
              <a:rPr lang="nl-NL" sz="1000" b="0" i="0" err="1">
                <a:solidFill>
                  <a:srgbClr val="000000"/>
                </a:solidFill>
                <a:effectLst/>
                <a:latin typeface="Bahnschrift Light" panose="020B0502040204020203" pitchFamily="34" charset="0"/>
              </a:rPr>
              <a:t>mediation</a:t>
            </a:r>
            <a:r>
              <a:rPr lang="nl-NL" sz="1000" b="0" i="0">
                <a:solidFill>
                  <a:srgbClr val="000000"/>
                </a:solidFill>
                <a:effectLst/>
                <a:latin typeface="Bahnschrift Light" panose="020B0502040204020203" pitchFamily="34" charset="0"/>
              </a:rPr>
              <a:t>). </a:t>
            </a:r>
            <a:endParaRPr lang="nl-NL" sz="1000">
              <a:latin typeface="Bahnschrift Light" panose="020B0502040204020203" pitchFamily="34" charset="0"/>
            </a:endParaRPr>
          </a:p>
        </p:txBody>
      </p:sp>
      <p:pic>
        <p:nvPicPr>
          <p:cNvPr id="24" name="Graphic 23" descr="Stopwatch 66% met effen opvulling">
            <a:extLst>
              <a:ext uri="{FF2B5EF4-FFF2-40B4-BE49-F238E27FC236}">
                <a16:creationId xmlns:a16="http://schemas.microsoft.com/office/drawing/2014/main" id="{548FF701-1DDD-D772-1651-723BCF7590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8616" y="4068490"/>
            <a:ext cx="796182" cy="762311"/>
          </a:xfrm>
          <a:prstGeom prst="rect">
            <a:avLst/>
          </a:prstGeom>
        </p:spPr>
      </p:pic>
      <p:sp>
        <p:nvSpPr>
          <p:cNvPr id="26" name="Tekstvak 25">
            <a:extLst>
              <a:ext uri="{FF2B5EF4-FFF2-40B4-BE49-F238E27FC236}">
                <a16:creationId xmlns:a16="http://schemas.microsoft.com/office/drawing/2014/main" id="{F408ABF5-9B5A-1B32-3552-0E325736BF4E}"/>
              </a:ext>
            </a:extLst>
          </p:cNvPr>
          <p:cNvSpPr txBox="1"/>
          <p:nvPr/>
        </p:nvSpPr>
        <p:spPr>
          <a:xfrm>
            <a:off x="5888109" y="3851466"/>
            <a:ext cx="5165699"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8" name="Tekstvak 27">
            <a:extLst>
              <a:ext uri="{FF2B5EF4-FFF2-40B4-BE49-F238E27FC236}">
                <a16:creationId xmlns:a16="http://schemas.microsoft.com/office/drawing/2014/main" id="{9012A81D-728D-EAC6-4AEA-D4E4849B26AF}"/>
              </a:ext>
            </a:extLst>
          </p:cNvPr>
          <p:cNvSpPr txBox="1"/>
          <p:nvPr/>
        </p:nvSpPr>
        <p:spPr>
          <a:xfrm>
            <a:off x="6719187" y="3876676"/>
            <a:ext cx="5165700" cy="1486689"/>
          </a:xfrm>
          <a:prstGeom prst="rect">
            <a:avLst/>
          </a:prstGeom>
          <a:noFill/>
        </p:spPr>
        <p:txBody>
          <a:bodyPr wrap="square">
            <a:spAutoFit/>
          </a:bodyPr>
          <a:lstStyle/>
          <a:p>
            <a:pPr marL="171450" indent="-171450" algn="just">
              <a:lnSpc>
                <a:spcPct val="107000"/>
              </a:lnSpc>
              <a:spcAft>
                <a:spcPts val="400"/>
              </a:spcAft>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Aansluiten bij </a:t>
            </a:r>
            <a:r>
              <a:rPr lang="nl-NL" sz="1000" kern="100">
                <a:latin typeface="Bahnschrift Light" panose="020B0502040204020203" pitchFamily="34" charset="0"/>
                <a:ea typeface="Calibri" panose="020F0502020204030204" pitchFamily="34" charset="0"/>
                <a:cs typeface="Times New Roman" panose="02020603050405020304" pitchFamily="18" charset="0"/>
              </a:rPr>
              <a:t>verbindingen vanuit regionale agenda Zorg, Veiligheid en Straf.</a:t>
            </a:r>
          </a:p>
          <a:p>
            <a:pPr marL="171450" indent="-171450" algn="just">
              <a:lnSpc>
                <a:spcPct val="107000"/>
              </a:lnSpc>
              <a:spcAft>
                <a:spcPts val="400"/>
              </a:spcAft>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Netwerk</a:t>
            </a:r>
            <a:r>
              <a:rPr lang="nl-NL" sz="1000" kern="100">
                <a:latin typeface="Bahnschrift Light" panose="020B0502040204020203" pitchFamily="34" charset="0"/>
                <a:ea typeface="Calibri" panose="020F0502020204030204" pitchFamily="34" charset="0"/>
                <a:cs typeface="Times New Roman" panose="02020603050405020304" pitchFamily="18" charset="0"/>
              </a:rPr>
              <a:t>vorming: start met lokale kennismakingsessies,  gezamenlijke visie en taal, bouwen aan vertrouwen, afspraken over samenwerking. </a:t>
            </a:r>
          </a:p>
          <a:p>
            <a:pPr marL="171450" indent="-171450" algn="just">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Verkennen van verbreding van lopende initiatieven rondom o.a. mentale gezondheid</a:t>
            </a:r>
          </a:p>
          <a:p>
            <a:pPr marL="171450" indent="-171450" algn="just">
              <a:lnSpc>
                <a:spcPct val="107000"/>
              </a:lnSpc>
              <a:spcAft>
                <a:spcPts val="400"/>
              </a:spcAft>
              <a:buClr>
                <a:srgbClr val="FF0000"/>
              </a:buClr>
              <a:buFont typeface="Arial" panose="020B0604020202020204" pitchFamily="34" charset="0"/>
              <a:buChar char="•"/>
            </a:pPr>
            <a:r>
              <a:rPr lang="nl-NL" sz="1000">
                <a:solidFill>
                  <a:srgbClr val="000000"/>
                </a:solidFill>
                <a:latin typeface="Bahnschrift Light" panose="020B0502040204020203" pitchFamily="34" charset="0"/>
              </a:rPr>
              <a:t>Beproeven integreren volwassen hulpverlening in twee pilots. </a:t>
            </a:r>
          </a:p>
          <a:p>
            <a:pPr marL="171450" indent="-171450" algn="just">
              <a:lnSpc>
                <a:spcPct val="107000"/>
              </a:lnSpc>
              <a:spcAft>
                <a:spcPts val="400"/>
              </a:spcAft>
              <a:buClr>
                <a:srgbClr val="FF0000"/>
              </a:buClr>
              <a:buFont typeface="Arial" panose="020B0604020202020204" pitchFamily="34" charset="0"/>
              <a:buChar char="•"/>
            </a:pPr>
            <a:endParaRPr lang="nl-NL" sz="1000" kern="100">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gn="just">
              <a:lnSpc>
                <a:spcPct val="107000"/>
              </a:lnSpc>
              <a:spcAft>
                <a:spcPts val="400"/>
              </a:spcAft>
              <a:buClr>
                <a:srgbClr val="FF0000"/>
              </a:buClr>
              <a:buFont typeface="Arial" panose="020B0604020202020204" pitchFamily="34" charset="0"/>
              <a:buChar char="•"/>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9" name="Tekstvak 28">
            <a:extLst>
              <a:ext uri="{FF2B5EF4-FFF2-40B4-BE49-F238E27FC236}">
                <a16:creationId xmlns:a16="http://schemas.microsoft.com/office/drawing/2014/main" id="{03288754-6D68-BC37-681C-DD7DA22E39A0}"/>
              </a:ext>
            </a:extLst>
          </p:cNvPr>
          <p:cNvSpPr txBox="1"/>
          <p:nvPr/>
        </p:nvSpPr>
        <p:spPr>
          <a:xfrm>
            <a:off x="5866425" y="5165378"/>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Nadere uitwerking</a:t>
            </a:r>
          </a:p>
        </p:txBody>
      </p:sp>
      <p:pic>
        <p:nvPicPr>
          <p:cNvPr id="31" name="Graphic 30" descr="Hersenen met effen opvulling">
            <a:extLst>
              <a:ext uri="{FF2B5EF4-FFF2-40B4-BE49-F238E27FC236}">
                <a16:creationId xmlns:a16="http://schemas.microsoft.com/office/drawing/2014/main" id="{2D63D893-4302-988F-7AC4-60278569F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2729" y="5406158"/>
            <a:ext cx="722722" cy="722722"/>
          </a:xfrm>
          <a:prstGeom prst="rect">
            <a:avLst/>
          </a:prstGeom>
        </p:spPr>
      </p:pic>
      <p:pic>
        <p:nvPicPr>
          <p:cNvPr id="2" name="Afbeelding 1">
            <a:hlinkClick r:id="rId9" action="ppaction://hlinksldjump"/>
            <a:extLst>
              <a:ext uri="{FF2B5EF4-FFF2-40B4-BE49-F238E27FC236}">
                <a16:creationId xmlns:a16="http://schemas.microsoft.com/office/drawing/2014/main" id="{833426D7-5E2A-9B04-1067-3E08CD7128E9}"/>
              </a:ext>
            </a:extLst>
          </p:cNvPr>
          <p:cNvPicPr>
            <a:picLocks noChangeAspect="1"/>
          </p:cNvPicPr>
          <p:nvPr/>
        </p:nvPicPr>
        <p:blipFill rotWithShape="1">
          <a:blip r:embed="rId10"/>
          <a:srcRect l="51635"/>
          <a:stretch/>
        </p:blipFill>
        <p:spPr>
          <a:xfrm>
            <a:off x="11100816" y="6059418"/>
            <a:ext cx="654156" cy="666750"/>
          </a:xfrm>
          <a:prstGeom prst="rect">
            <a:avLst/>
          </a:prstGeom>
        </p:spPr>
      </p:pic>
      <p:pic>
        <p:nvPicPr>
          <p:cNvPr id="7" name="Afbeelding 6">
            <a:hlinkClick r:id="rId11" action="ppaction://hlinksldjump"/>
            <a:extLst>
              <a:ext uri="{FF2B5EF4-FFF2-40B4-BE49-F238E27FC236}">
                <a16:creationId xmlns:a16="http://schemas.microsoft.com/office/drawing/2014/main" id="{6008F092-E56A-E269-B562-3FEBD6C0C89F}"/>
              </a:ext>
            </a:extLst>
          </p:cNvPr>
          <p:cNvPicPr>
            <a:picLocks noChangeAspect="1"/>
          </p:cNvPicPr>
          <p:nvPr/>
        </p:nvPicPr>
        <p:blipFill rotWithShape="1">
          <a:blip r:embed="rId10"/>
          <a:srcRect t="1" r="50000" b="-6229"/>
          <a:stretch/>
        </p:blipFill>
        <p:spPr>
          <a:xfrm>
            <a:off x="10432880" y="6059418"/>
            <a:ext cx="676275" cy="708279"/>
          </a:xfrm>
          <a:prstGeom prst="rect">
            <a:avLst/>
          </a:prstGeom>
        </p:spPr>
      </p:pic>
      <p:pic>
        <p:nvPicPr>
          <p:cNvPr id="16" name="Graphic 15" descr="Groep mannen met effen opvulling">
            <a:extLst>
              <a:ext uri="{FF2B5EF4-FFF2-40B4-BE49-F238E27FC236}">
                <a16:creationId xmlns:a16="http://schemas.microsoft.com/office/drawing/2014/main" id="{81B1B01D-B234-9E12-A129-50A0A34AD2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2750" y="1777344"/>
            <a:ext cx="956071" cy="788209"/>
          </a:xfrm>
          <a:prstGeom prst="rect">
            <a:avLst/>
          </a:prstGeom>
        </p:spPr>
      </p:pic>
      <p:grpSp>
        <p:nvGrpSpPr>
          <p:cNvPr id="8" name="Groep 7">
            <a:extLst>
              <a:ext uri="{FF2B5EF4-FFF2-40B4-BE49-F238E27FC236}">
                <a16:creationId xmlns:a16="http://schemas.microsoft.com/office/drawing/2014/main" id="{13CFCBAC-D8E5-F224-8959-853DCE8E1303}"/>
              </a:ext>
            </a:extLst>
          </p:cNvPr>
          <p:cNvGrpSpPr/>
          <p:nvPr/>
        </p:nvGrpSpPr>
        <p:grpSpPr>
          <a:xfrm>
            <a:off x="8128548" y="5174876"/>
            <a:ext cx="4945938" cy="668268"/>
            <a:chOff x="8162560" y="3935060"/>
            <a:chExt cx="4945938" cy="668268"/>
          </a:xfrm>
        </p:grpSpPr>
        <p:pic>
          <p:nvPicPr>
            <p:cNvPr id="17" name="Graphic 16" descr="Euro met effen opvulling">
              <a:hlinkClick r:id="rId14" action="ppaction://hlinksldjump"/>
              <a:extLst>
                <a:ext uri="{FF2B5EF4-FFF2-40B4-BE49-F238E27FC236}">
                  <a16:creationId xmlns:a16="http://schemas.microsoft.com/office/drawing/2014/main" id="{F931C397-B7BB-0AED-2041-9B39A2C9023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67908" y="4201811"/>
              <a:ext cx="401517" cy="401517"/>
            </a:xfrm>
            <a:prstGeom prst="rect">
              <a:avLst/>
            </a:prstGeom>
          </p:spPr>
        </p:pic>
        <p:sp>
          <p:nvSpPr>
            <p:cNvPr id="18" name="Tekstvak 17">
              <a:extLst>
                <a:ext uri="{FF2B5EF4-FFF2-40B4-BE49-F238E27FC236}">
                  <a16:creationId xmlns:a16="http://schemas.microsoft.com/office/drawing/2014/main" id="{70201CB8-EED6-4447-FBF6-195AF63B997E}"/>
                </a:ext>
              </a:extLst>
            </p:cNvPr>
            <p:cNvSpPr txBox="1"/>
            <p:nvPr/>
          </p:nvSpPr>
          <p:spPr>
            <a:xfrm>
              <a:off x="8162560" y="3935060"/>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
        <p:nvSpPr>
          <p:cNvPr id="19" name="Tekstvak 18">
            <a:extLst>
              <a:ext uri="{FF2B5EF4-FFF2-40B4-BE49-F238E27FC236}">
                <a16:creationId xmlns:a16="http://schemas.microsoft.com/office/drawing/2014/main" id="{61DABBD7-D648-3744-369E-2CD05F41DFF3}"/>
              </a:ext>
            </a:extLst>
          </p:cNvPr>
          <p:cNvSpPr txBox="1"/>
          <p:nvPr/>
        </p:nvSpPr>
        <p:spPr>
          <a:xfrm>
            <a:off x="8944322" y="5501784"/>
            <a:ext cx="2442143" cy="787523"/>
          </a:xfrm>
          <a:prstGeom prst="rect">
            <a:avLst/>
          </a:prstGeom>
          <a:noFill/>
        </p:spPr>
        <p:txBody>
          <a:bodyPr wrap="square">
            <a:spAutoFit/>
          </a:bodyPr>
          <a:lstStyle/>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2024: € 10k opstart netwerkvorming, 2x € 40k voor pilots</a:t>
            </a:r>
          </a:p>
          <a:p>
            <a:pPr marL="171450" indent="-171450">
              <a:lnSpc>
                <a:spcPct val="107000"/>
              </a:lnSpc>
              <a:spcAft>
                <a:spcPts val="400"/>
              </a:spcAft>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2025: besluitvorming o.b.v. evaluatie 2024</a:t>
            </a:r>
          </a:p>
        </p:txBody>
      </p:sp>
      <p:sp>
        <p:nvSpPr>
          <p:cNvPr id="27" name="Tekstvak 26">
            <a:extLst>
              <a:ext uri="{FF2B5EF4-FFF2-40B4-BE49-F238E27FC236}">
                <a16:creationId xmlns:a16="http://schemas.microsoft.com/office/drawing/2014/main" id="{D0ACE753-DA64-BBE0-91F4-FB963913E79A}"/>
              </a:ext>
            </a:extLst>
          </p:cNvPr>
          <p:cNvSpPr txBox="1"/>
          <p:nvPr/>
        </p:nvSpPr>
        <p:spPr>
          <a:xfrm>
            <a:off x="6734278" y="5509010"/>
            <a:ext cx="1684495" cy="571567"/>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b="0" i="0">
                <a:solidFill>
                  <a:srgbClr val="000000"/>
                </a:solidFill>
                <a:effectLst/>
                <a:latin typeface="Bahnschrift Light" panose="020B0502040204020203" pitchFamily="34" charset="0"/>
              </a:rPr>
              <a:t>Afspraken met gemeenten, partners en financiers</a:t>
            </a:r>
          </a:p>
        </p:txBody>
      </p:sp>
      <p:sp>
        <p:nvSpPr>
          <p:cNvPr id="23" name="Tekstvak 22">
            <a:extLst>
              <a:ext uri="{FF2B5EF4-FFF2-40B4-BE49-F238E27FC236}">
                <a16:creationId xmlns:a16="http://schemas.microsoft.com/office/drawing/2014/main" id="{DCBEAC5D-1C6E-B313-CB03-351A09F1E90E}"/>
              </a:ext>
            </a:extLst>
          </p:cNvPr>
          <p:cNvSpPr txBox="1"/>
          <p:nvPr/>
        </p:nvSpPr>
        <p:spPr>
          <a:xfrm>
            <a:off x="1617648" y="1670294"/>
            <a:ext cx="4103978" cy="1015663"/>
          </a:xfrm>
          <a:prstGeom prst="rect">
            <a:avLst/>
          </a:prstGeom>
          <a:noFill/>
        </p:spPr>
        <p:txBody>
          <a:bodyPr wrap="square">
            <a:spAutoFit/>
          </a:bodyPr>
          <a:lstStyle/>
          <a:p>
            <a:pPr algn="just"/>
            <a:r>
              <a:rPr lang="nl-NL" sz="1000" i="1">
                <a:latin typeface="Bahnschrift Light" panose="020B0502040204020203" pitchFamily="34" charset="0"/>
              </a:rPr>
              <a:t>Gezinsgericht werken betekent een</a:t>
            </a:r>
            <a:r>
              <a:rPr lang="nl-NL" sz="1000" b="0" i="1">
                <a:effectLst/>
                <a:latin typeface="Bahnschrift Light" panose="020B0502040204020203" pitchFamily="34" charset="0"/>
              </a:rPr>
              <a:t> geïntegreerde aanpak </a:t>
            </a:r>
            <a:r>
              <a:rPr lang="nl-NL" sz="1000" i="1">
                <a:latin typeface="Bahnschrift Light" panose="020B0502040204020203" pitchFamily="34" charset="0"/>
              </a:rPr>
              <a:t>gericht op alle levensdomeinen. Dit omvat niet alleen de traditionele zorgaspecten, maar ook bredere sociale, economische en educatieve domeinen voor alle leden van het gezin/huishouden. Integreren van hulpverlening gericht op volwassenen is hierbinnen een aandachtspunt. </a:t>
            </a:r>
          </a:p>
        </p:txBody>
      </p:sp>
    </p:spTree>
    <p:extLst>
      <p:ext uri="{BB962C8B-B14F-4D97-AF65-F5344CB8AC3E}">
        <p14:creationId xmlns:p14="http://schemas.microsoft.com/office/powerpoint/2010/main" val="125657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618833D9-6ABD-0CC4-DB4F-FAE6A501F462}"/>
              </a:ext>
            </a:extLst>
          </p:cNvPr>
          <p:cNvSpPr/>
          <p:nvPr/>
        </p:nvSpPr>
        <p:spPr>
          <a:xfrm>
            <a:off x="643727" y="1746260"/>
            <a:ext cx="5027172" cy="4775042"/>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799710" y="3219345"/>
            <a:ext cx="4630038" cy="3099293"/>
          </a:xfrm>
        </p:spPr>
        <p:txBody>
          <a:bodyPr/>
          <a:lstStyle/>
          <a:p>
            <a:pPr marL="0" indent="0" algn="just" fontAlgn="base">
              <a:buNone/>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Concreet betekent het dat we toewerken naar: </a:t>
            </a:r>
          </a:p>
          <a:p>
            <a:pPr marL="0" indent="0" algn="just" rtl="0" fontAlgn="base">
              <a:buNone/>
            </a:pPr>
            <a:endParaRPr lang="nl-NL" sz="1000" b="0" i="0">
              <a:solidFill>
                <a:srgbClr val="000000"/>
              </a:solidFill>
              <a:effectLst/>
              <a:latin typeface="Bahnschrift Light" panose="020B0502040204020203" pitchFamily="34" charset="0"/>
            </a:endParaRPr>
          </a:p>
          <a:p>
            <a:pPr marL="0" indent="0" algn="just" rtl="0" fontAlgn="base">
              <a:buNone/>
            </a:pPr>
            <a:r>
              <a:rPr lang="nl-NL" sz="1000" b="0" i="0">
                <a:solidFill>
                  <a:srgbClr val="000000"/>
                </a:solidFill>
                <a:effectLst/>
                <a:latin typeface="Bahnschrift Light" panose="020B0502040204020203" pitchFamily="34" charset="0"/>
              </a:rPr>
              <a:t>Een kort, grondig, maar een zo compleet mogelijk (gezamenlijk (feiten) onderzoek waarin</a:t>
            </a:r>
            <a:r>
              <a:rPr lang="nl-NL" sz="1000">
                <a:solidFill>
                  <a:srgbClr val="000000"/>
                </a:solidFill>
                <a:latin typeface="Bahnschrift Light" panose="020B0502040204020203" pitchFamily="34" charset="0"/>
              </a:rPr>
              <a:t>:</a:t>
            </a:r>
            <a:endParaRPr lang="nl-NL" sz="1000" b="0" i="0">
              <a:solidFill>
                <a:srgbClr val="000000"/>
              </a:solidFill>
              <a:effectLst/>
              <a:latin typeface="Bahnschrift Light" panose="020B0502040204020203" pitchFamily="34" charset="0"/>
            </a:endParaRPr>
          </a:p>
          <a:p>
            <a:pPr algn="just" rtl="0" fontAlgn="base">
              <a:buClr>
                <a:srgbClr val="0AB4E8"/>
              </a:buClr>
            </a:pPr>
            <a:r>
              <a:rPr lang="nl-NL" sz="1000" b="0" i="0">
                <a:solidFill>
                  <a:srgbClr val="000000"/>
                </a:solidFill>
                <a:effectLst/>
                <a:latin typeface="Bahnschrift Light" panose="020B0502040204020203" pitchFamily="34" charset="0"/>
              </a:rPr>
              <a:t>Het </a:t>
            </a:r>
            <a:r>
              <a:rPr lang="nl-NL" sz="1000" i="0">
                <a:effectLst/>
                <a:latin typeface="Bahnschrift Light" panose="020B0502040204020203" pitchFamily="34" charset="0"/>
              </a:rPr>
              <a:t>kind sneller wordt gezien/gesproken  </a:t>
            </a:r>
          </a:p>
          <a:p>
            <a:pPr algn="just" rtl="0" fontAlgn="base">
              <a:buClr>
                <a:srgbClr val="0AB4E8"/>
              </a:buClr>
            </a:pPr>
            <a:r>
              <a:rPr lang="nl-NL" sz="1000" i="0">
                <a:effectLst/>
                <a:latin typeface="Bahnschrift Light" panose="020B0502040204020203" pitchFamily="34" charset="0"/>
              </a:rPr>
              <a:t>Er efficiënter en sneller tot een (juridisch) advies gekomen wordt vanuit directe samenwerking, meer met elkaar </a:t>
            </a:r>
            <a:r>
              <a:rPr lang="nl-NL" sz="1000" i="0" err="1">
                <a:effectLst/>
                <a:latin typeface="Bahnschrift Light" panose="020B0502040204020203" pitchFamily="34" charset="0"/>
              </a:rPr>
              <a:t>ipv</a:t>
            </a:r>
            <a:r>
              <a:rPr lang="nl-NL" sz="1000" i="0">
                <a:effectLst/>
                <a:latin typeface="Bahnschrift Light" panose="020B0502040204020203" pitchFamily="34" charset="0"/>
              </a:rPr>
              <a:t> na en naast elkaar.  </a:t>
            </a:r>
          </a:p>
          <a:p>
            <a:pPr algn="just" rtl="0" fontAlgn="base">
              <a:buClr>
                <a:srgbClr val="0AB4E8"/>
              </a:buClr>
            </a:pPr>
            <a:r>
              <a:rPr lang="nl-NL" sz="1000" i="0">
                <a:effectLst/>
                <a:latin typeface="Bahnschrift Light" panose="020B0502040204020203" pitchFamily="34" charset="0"/>
              </a:rPr>
              <a:t>Het risico dat er een jarenlange (juridische) strijd ontstaat tussen ouders waar de kinderen de dupe van worden met alle schade van dien, wordt voorkomen of verkort  </a:t>
            </a:r>
          </a:p>
          <a:p>
            <a:pPr algn="just" rtl="0" fontAlgn="base">
              <a:buClr>
                <a:srgbClr val="0AB4E8"/>
              </a:buClr>
            </a:pPr>
            <a:r>
              <a:rPr lang="nl-NL" sz="1000" i="0">
                <a:effectLst/>
                <a:latin typeface="Bahnschrift Light" panose="020B0502040204020203" pitchFamily="34" charset="0"/>
              </a:rPr>
              <a:t>De wachttijden worden teruggedrongen </a:t>
            </a:r>
          </a:p>
          <a:p>
            <a:pPr algn="just" rtl="0" fontAlgn="base">
              <a:buClr>
                <a:srgbClr val="0AB4E8"/>
              </a:buClr>
            </a:pPr>
            <a:r>
              <a:rPr lang="nl-NL" sz="1000" i="0">
                <a:effectLst/>
                <a:latin typeface="Bahnschrift Light" panose="020B0502040204020203" pitchFamily="34" charset="0"/>
              </a:rPr>
              <a:t>Er transparant en duidelijk gewerkt wordt richting de cliënt  </a:t>
            </a:r>
          </a:p>
          <a:p>
            <a:pPr algn="just" rtl="0" fontAlgn="base">
              <a:buClr>
                <a:srgbClr val="0AB4E8"/>
              </a:buClr>
            </a:pPr>
            <a:r>
              <a:rPr lang="nl-NL" sz="1000" i="0">
                <a:effectLst/>
                <a:latin typeface="Bahnschrift Light" panose="020B0502040204020203" pitchFamily="34" charset="0"/>
              </a:rPr>
              <a:t>De </a:t>
            </a:r>
            <a:r>
              <a:rPr lang="nl-NL" sz="1000" i="0" err="1">
                <a:effectLst/>
                <a:latin typeface="Bahnschrift Light" panose="020B0502040204020203" pitchFamily="34" charset="0"/>
              </a:rPr>
              <a:t>RvdK</a:t>
            </a:r>
            <a:r>
              <a:rPr lang="nl-NL" sz="1000" i="0">
                <a:effectLst/>
                <a:latin typeface="Bahnschrift Light" panose="020B0502040204020203" pitchFamily="34" charset="0"/>
              </a:rPr>
              <a:t> passend advies kan geven tijdens juridische procedures, vanwege beschikken over voorinformatie </a:t>
            </a:r>
          </a:p>
          <a:p>
            <a:pPr algn="just" rtl="0" fontAlgn="base">
              <a:buClr>
                <a:srgbClr val="0AB4E8"/>
              </a:buClr>
            </a:pPr>
            <a:r>
              <a:rPr lang="nl-NL" sz="1000" i="0">
                <a:effectLst/>
                <a:latin typeface="Bahnschrift Light" panose="020B0502040204020203" pitchFamily="34" charset="0"/>
              </a:rPr>
              <a:t>Het gedwongen kader voorkomen kan worden </a:t>
            </a:r>
          </a:p>
          <a:p>
            <a:pPr algn="just" rtl="0" fontAlgn="base">
              <a:buClr>
                <a:srgbClr val="0AB4E8"/>
              </a:buClr>
            </a:pPr>
            <a:r>
              <a:rPr lang="nl-NL" sz="1000" i="0">
                <a:effectLst/>
                <a:latin typeface="Bahnschrift Light" panose="020B0502040204020203" pitchFamily="34" charset="0"/>
              </a:rPr>
              <a:t>Expertises VT rondom veiligheid en </a:t>
            </a:r>
            <a:r>
              <a:rPr lang="nl-NL" sz="1000" i="0" err="1">
                <a:effectLst/>
                <a:latin typeface="Bahnschrift Light" panose="020B0502040204020203" pitchFamily="34" charset="0"/>
              </a:rPr>
              <a:t>RvdK</a:t>
            </a:r>
            <a:r>
              <a:rPr lang="nl-NL" sz="1000" i="0">
                <a:effectLst/>
                <a:latin typeface="Bahnschrift Light" panose="020B0502040204020203" pitchFamily="34" charset="0"/>
              </a:rPr>
              <a:t> rondom omgang en juridische expertise eerder samenbrengen en elkaar laten versterken  </a:t>
            </a:r>
          </a:p>
          <a:p>
            <a:pPr algn="just" rtl="0" fontAlgn="base">
              <a:buClr>
                <a:srgbClr val="0AB4E8"/>
              </a:buClr>
            </a:pPr>
            <a:r>
              <a:rPr lang="nl-NL" sz="1000" b="0" i="0">
                <a:solidFill>
                  <a:srgbClr val="000000"/>
                </a:solidFill>
                <a:effectLst/>
                <a:latin typeface="Bahnschrift Light" panose="020B0502040204020203" pitchFamily="34" charset="0"/>
              </a:rPr>
              <a:t>Er eerder/sneller gekomen wordt tot een passend hulpaanbod </a:t>
            </a:r>
          </a:p>
          <a:p>
            <a:pPr algn="just" rtl="0" fontAlgn="base">
              <a:buClr>
                <a:srgbClr val="0AB4E8"/>
              </a:buClr>
            </a:pPr>
            <a:endParaRPr lang="nl-NL" sz="1000" b="0" i="0">
              <a:solidFill>
                <a:srgbClr val="000000"/>
              </a:solidFill>
              <a:effectLst/>
              <a:latin typeface="Bahnschrift Light" panose="020B0502040204020203" pitchFamily="34" charset="0"/>
            </a:endParaRPr>
          </a:p>
          <a:p>
            <a:pPr marL="0" indent="0" algn="just">
              <a:buNone/>
            </a:pPr>
            <a:endParaRPr lang="nl-NL" sz="1000">
              <a:solidFill>
                <a:srgbClr val="374151"/>
              </a:solidFill>
              <a:latin typeface="Bahnschrift Light" panose="020B0502040204020203" pitchFamily="34" charset="0"/>
            </a:endParaRPr>
          </a:p>
          <a:p>
            <a:pPr marL="0" indent="0" algn="just" fontAlgn="base">
              <a:lnSpc>
                <a:spcPct val="107000"/>
              </a:lnSpc>
              <a:buNone/>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spcAft>
                <a:spcPts val="800"/>
              </a:spcAft>
              <a:buNone/>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a:buNone/>
            </a:pPr>
            <a:endParaRPr lang="nl-NL" sz="1000">
              <a:latin typeface="Bahnschrift Light" panose="020B0502040204020203" pitchFamily="34" charset="0"/>
            </a:endParaRPr>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14</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46191" y="129813"/>
            <a:ext cx="103768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solidFill>
                  <a:srgbClr val="9C3B6C"/>
                </a:solidFill>
                <a:latin typeface="Bahnschrift Light" panose="020B0502040204020203" pitchFamily="34" charset="0"/>
                <a:cs typeface="Times New Roman" panose="02020603050405020304" pitchFamily="18" charset="0"/>
              </a:rPr>
              <a:t>4. Netwerksamenwerking in complexe (</a:t>
            </a:r>
            <a:r>
              <a:rPr lang="nl-NL" sz="3200" b="1" err="1">
                <a:solidFill>
                  <a:srgbClr val="9C3B6C"/>
                </a:solidFill>
                <a:latin typeface="Bahnschrift Light" panose="020B0502040204020203" pitchFamily="34" charset="0"/>
                <a:cs typeface="Times New Roman" panose="02020603050405020304" pitchFamily="18" charset="0"/>
              </a:rPr>
              <a:t>scheidings</a:t>
            </a:r>
            <a:r>
              <a:rPr lang="nl-NL" sz="3200" b="1">
                <a:solidFill>
                  <a:srgbClr val="9C3B6C"/>
                </a:solidFill>
                <a:latin typeface="Bahnschrift Light" panose="020B0502040204020203" pitchFamily="34" charset="0"/>
                <a:cs typeface="Times New Roman" panose="02020603050405020304" pitchFamily="18" charset="0"/>
              </a:rPr>
              <a:t>)zaken (gezamenlijk (feiten)</a:t>
            </a:r>
          </a:p>
          <a:p>
            <a:r>
              <a:rPr lang="nl-NL" sz="3200" b="1">
                <a:solidFill>
                  <a:srgbClr val="9C3B6C"/>
                </a:solidFill>
                <a:latin typeface="Bahnschrift Light" panose="020B0502040204020203" pitchFamily="34" charset="0"/>
                <a:cs typeface="Times New Roman" panose="02020603050405020304" pitchFamily="18" charset="0"/>
              </a:rPr>
              <a:t>onderzoek) </a:t>
            </a:r>
            <a:endParaRPr lang="nl-NL" sz="3200" b="1">
              <a:solidFill>
                <a:srgbClr val="9B175C"/>
              </a:solidFill>
              <a:latin typeface="Bahnschrift Light" panose="020B0502040204020203" pitchFamily="34" charset="0"/>
            </a:endParaRP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267301"/>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614179"/>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60396" y="1482099"/>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68793" y="1614179"/>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34986" y="1803330"/>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4" name="Tekstvak 3">
            <a:extLst>
              <a:ext uri="{FF2B5EF4-FFF2-40B4-BE49-F238E27FC236}">
                <a16:creationId xmlns:a16="http://schemas.microsoft.com/office/drawing/2014/main" id="{1220581B-1E38-912A-F853-063DFB46F6F8}"/>
              </a:ext>
            </a:extLst>
          </p:cNvPr>
          <p:cNvSpPr txBox="1"/>
          <p:nvPr/>
        </p:nvSpPr>
        <p:spPr>
          <a:xfrm>
            <a:off x="1830134" y="1878442"/>
            <a:ext cx="3645602" cy="1323439"/>
          </a:xfrm>
          <a:prstGeom prst="rect">
            <a:avLst/>
          </a:prstGeom>
          <a:noFill/>
        </p:spPr>
        <p:txBody>
          <a:bodyPr wrap="square">
            <a:spAutoFit/>
          </a:bodyPr>
          <a:lstStyle/>
          <a:p>
            <a:pPr algn="just" fontAlgn="base"/>
            <a:r>
              <a:rPr lang="nl-NL" sz="1000" i="1">
                <a:solidFill>
                  <a:srgbClr val="000000"/>
                </a:solidFill>
                <a:latin typeface="Bahnschrift Light" panose="020B0502040204020203" pitchFamily="34" charset="0"/>
              </a:rPr>
              <a:t>Veilig Thuis (VTIJ) </a:t>
            </a:r>
            <a:r>
              <a:rPr lang="nl-NL" sz="1000" b="0" i="1">
                <a:solidFill>
                  <a:srgbClr val="000000"/>
                </a:solidFill>
                <a:effectLst/>
                <a:latin typeface="Bahnschrift Light" panose="020B0502040204020203" pitchFamily="34" charset="0"/>
              </a:rPr>
              <a:t>en de Raad voor de Kinderbescherming (</a:t>
            </a:r>
            <a:r>
              <a:rPr lang="nl-NL" sz="1000" b="0" i="1" err="1">
                <a:solidFill>
                  <a:srgbClr val="000000"/>
                </a:solidFill>
                <a:effectLst/>
                <a:latin typeface="Bahnschrift Light" panose="020B0502040204020203" pitchFamily="34" charset="0"/>
              </a:rPr>
              <a:t>RvdK</a:t>
            </a:r>
            <a:r>
              <a:rPr lang="nl-NL" sz="1000" b="0" i="1">
                <a:solidFill>
                  <a:srgbClr val="000000"/>
                </a:solidFill>
                <a:effectLst/>
                <a:latin typeface="Bahnschrift Light" panose="020B0502040204020203" pitchFamily="34" charset="0"/>
              </a:rPr>
              <a:t>) trekken samen op in </a:t>
            </a:r>
            <a:r>
              <a:rPr lang="nl-NL" sz="1000" i="1">
                <a:solidFill>
                  <a:srgbClr val="000000"/>
                </a:solidFill>
                <a:latin typeface="Bahnschrift Light" panose="020B0502040204020203" pitchFamily="34" charset="0"/>
              </a:rPr>
              <a:t>(complexe) casuïstiek. Hierbij starten we met complexe </a:t>
            </a:r>
            <a:r>
              <a:rPr lang="nl-NL" sz="1000" b="0" i="1">
                <a:solidFill>
                  <a:srgbClr val="000000"/>
                </a:solidFill>
                <a:effectLst/>
                <a:latin typeface="Bahnschrift Light" panose="020B0502040204020203" pitchFamily="34" charset="0"/>
              </a:rPr>
              <a:t>scheidingszaken. </a:t>
            </a:r>
            <a:r>
              <a:rPr lang="nl-NL" sz="1000" i="1">
                <a:solidFill>
                  <a:srgbClr val="000000"/>
                </a:solidFill>
                <a:latin typeface="Bahnschrift Light" panose="020B0502040204020203" pitchFamily="34" charset="0"/>
              </a:rPr>
              <a:t>VTIJ en de </a:t>
            </a:r>
            <a:r>
              <a:rPr lang="nl-NL" sz="1000" i="1" err="1">
                <a:solidFill>
                  <a:srgbClr val="000000"/>
                </a:solidFill>
                <a:latin typeface="Bahnschrift Light" panose="020B0502040204020203" pitchFamily="34" charset="0"/>
              </a:rPr>
              <a:t>RvdK</a:t>
            </a:r>
            <a:r>
              <a:rPr lang="nl-NL" sz="1000" i="1">
                <a:solidFill>
                  <a:srgbClr val="000000"/>
                </a:solidFill>
                <a:latin typeface="Bahnschrift Light" panose="020B0502040204020203" pitchFamily="34" charset="0"/>
              </a:rPr>
              <a:t> werken waar nodig samen met andere partners zoals gemeenten, Rechtbank en hulpverlening . We werken samen als netwerk.  Daarna wordt op basis van de resultaten verbreed naar de samenwerking in overige zaken. </a:t>
            </a:r>
          </a:p>
          <a:p>
            <a:pPr algn="just" rtl="0" fontAlgn="base"/>
            <a:endParaRPr lang="nl-NL" sz="1000" b="0" i="1">
              <a:solidFill>
                <a:srgbClr val="000000"/>
              </a:solidFill>
              <a:effectLst/>
              <a:latin typeface="Bahnschrift Light" panose="020B0502040204020203" pitchFamily="34" charset="0"/>
            </a:endParaRPr>
          </a:p>
        </p:txBody>
      </p:sp>
      <p:sp>
        <p:nvSpPr>
          <p:cNvPr id="22" name="Tekstvak 21">
            <a:extLst>
              <a:ext uri="{FF2B5EF4-FFF2-40B4-BE49-F238E27FC236}">
                <a16:creationId xmlns:a16="http://schemas.microsoft.com/office/drawing/2014/main" id="{C56A7B9E-DA17-9AF9-7B29-64D98430FA2A}"/>
              </a:ext>
            </a:extLst>
          </p:cNvPr>
          <p:cNvSpPr txBox="1"/>
          <p:nvPr/>
        </p:nvSpPr>
        <p:spPr>
          <a:xfrm>
            <a:off x="5826882" y="1772983"/>
            <a:ext cx="5928090" cy="3016210"/>
          </a:xfrm>
          <a:prstGeom prst="rect">
            <a:avLst/>
          </a:prstGeom>
          <a:noFill/>
        </p:spPr>
        <p:txBody>
          <a:bodyPr wrap="square" rtlCol="0">
            <a:spAutoFit/>
          </a:bodyPr>
          <a:lstStyle/>
          <a:p>
            <a:pPr algn="just">
              <a:spcAft>
                <a:spcPts val="400"/>
              </a:spcAft>
            </a:pPr>
            <a:r>
              <a:rPr lang="nl-NL" sz="1000" b="1" kern="10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lgn="just">
              <a:spcAft>
                <a:spcPts val="400"/>
              </a:spcAft>
              <a:buClr>
                <a:srgbClr val="EF332A"/>
              </a:buClr>
              <a:buFont typeface="Wingdings" panose="05000000000000000000" pitchFamily="2" charset="2"/>
              <a:buChar char="ü"/>
            </a:pPr>
            <a:r>
              <a:rPr lang="nl-NL" sz="1000" b="0" i="0">
                <a:solidFill>
                  <a:srgbClr val="000000"/>
                </a:solidFill>
                <a:effectLst/>
                <a:latin typeface="Bahnschrift Light" panose="020B0502040204020203" pitchFamily="34" charset="0"/>
              </a:rPr>
              <a:t>Kinderen in scheidingssituaties worden sneller geholpen worden en krijgen sneller duidelijkheid. Toenemende zorgen rondom ontwikkeling van een kind en escalaties nemen af door het bundelen van krachten, expertise en samenwerking tussen VTIJ, </a:t>
            </a:r>
            <a:r>
              <a:rPr lang="nl-NL" sz="1000" b="0" i="0" err="1">
                <a:solidFill>
                  <a:srgbClr val="000000"/>
                </a:solidFill>
                <a:effectLst/>
                <a:latin typeface="Bahnschrift Light" panose="020B0502040204020203" pitchFamily="34" charset="0"/>
              </a:rPr>
              <a:t>RvdK</a:t>
            </a:r>
            <a:r>
              <a:rPr lang="nl-NL" sz="1000" b="0" i="0">
                <a:solidFill>
                  <a:srgbClr val="000000"/>
                </a:solidFill>
                <a:effectLst/>
                <a:latin typeface="Bahnschrift Light" panose="020B0502040204020203" pitchFamily="34" charset="0"/>
              </a:rPr>
              <a:t>, gemeenten, Rechtbank en hulpverlening. Daarmee wordt het gedwongen kader Jeugd (GKJ) mogelijk voorkomen. </a:t>
            </a:r>
          </a:p>
          <a:p>
            <a:pPr marL="285750" indent="-285750" algn="just">
              <a:spcAft>
                <a:spcPts val="400"/>
              </a:spcAft>
              <a:buClr>
                <a:srgbClr val="EF332A"/>
              </a:buClr>
              <a:buFont typeface="Wingdings" panose="05000000000000000000" pitchFamily="2" charset="2"/>
              <a:buChar char="ü"/>
            </a:pPr>
            <a:r>
              <a:rPr lang="nl-NL" sz="1000" b="0" i="0" kern="100">
                <a:solidFill>
                  <a:srgbClr val="000000"/>
                </a:solidFill>
                <a:latin typeface="Bahnschrift Light" panose="020B0502040204020203" pitchFamily="34" charset="0"/>
                <a:cs typeface="Times New Roman" panose="02020603050405020304" pitchFamily="18" charset="0"/>
              </a:rPr>
              <a:t>G</a:t>
            </a:r>
            <a:r>
              <a:rPr lang="nl-NL" sz="1000" b="0" i="0">
                <a:solidFill>
                  <a:srgbClr val="000000"/>
                </a:solidFill>
                <a:effectLst/>
                <a:latin typeface="Bahnschrift Light" panose="020B0502040204020203" pitchFamily="34" charset="0"/>
              </a:rPr>
              <a:t>eteste en gevalideerde werkwijze tussen VTIJ en </a:t>
            </a:r>
            <a:r>
              <a:rPr lang="nl-NL" sz="1000" b="0" i="0" err="1">
                <a:solidFill>
                  <a:srgbClr val="000000"/>
                </a:solidFill>
                <a:effectLst/>
                <a:latin typeface="Bahnschrift Light" panose="020B0502040204020203" pitchFamily="34" charset="0"/>
              </a:rPr>
              <a:t>RvdK</a:t>
            </a:r>
            <a:r>
              <a:rPr lang="nl-NL" sz="1000" b="0" i="0">
                <a:solidFill>
                  <a:srgbClr val="000000"/>
                </a:solidFill>
                <a:effectLst/>
                <a:latin typeface="Bahnschrift Light" panose="020B0502040204020203" pitchFamily="34" charset="0"/>
              </a:rPr>
              <a:t> </a:t>
            </a:r>
            <a:endParaRPr lang="nl-NL" sz="1000">
              <a:solidFill>
                <a:srgbClr val="000000"/>
              </a:solidFill>
              <a:latin typeface="Bahnschrift Light" panose="020B0502040204020203" pitchFamily="34" charset="0"/>
            </a:endParaRPr>
          </a:p>
          <a:p>
            <a:pPr marL="285750" indent="-285750" algn="just">
              <a:spcAft>
                <a:spcPts val="400"/>
              </a:spcAft>
              <a:buClr>
                <a:srgbClr val="EF332A"/>
              </a:buClr>
              <a:buFont typeface="Wingdings" panose="05000000000000000000" pitchFamily="2" charset="2"/>
              <a:buChar char="ü"/>
            </a:pPr>
            <a:r>
              <a:rPr lang="nl-NL" sz="1000">
                <a:solidFill>
                  <a:srgbClr val="000000"/>
                </a:solidFill>
                <a:latin typeface="Bahnschrift Light" panose="020B0502040204020203" pitchFamily="34" charset="0"/>
              </a:rPr>
              <a:t>V</a:t>
            </a:r>
            <a:r>
              <a:rPr lang="nl-NL" sz="1000" b="0" i="0">
                <a:solidFill>
                  <a:srgbClr val="000000"/>
                </a:solidFill>
                <a:effectLst/>
                <a:latin typeface="Bahnschrift Light" panose="020B0502040204020203" pitchFamily="34" charset="0"/>
              </a:rPr>
              <a:t>erbreden en verbinden naar regionale ketenaanpak voor (complexe) scheidingen met partners gemeenten, Rechtbank en hulpverlening </a:t>
            </a:r>
          </a:p>
          <a:p>
            <a:pPr marL="285750" indent="-285750" algn="just">
              <a:spcAft>
                <a:spcPts val="400"/>
              </a:spcAft>
              <a:buClr>
                <a:srgbClr val="EF332A"/>
              </a:buClr>
              <a:buFont typeface="Wingdings" panose="05000000000000000000" pitchFamily="2" charset="2"/>
              <a:buChar char="ü"/>
            </a:pPr>
            <a:r>
              <a:rPr lang="nl-NL" sz="1000">
                <a:solidFill>
                  <a:srgbClr val="000000"/>
                </a:solidFill>
                <a:latin typeface="Bahnschrift Light" panose="020B0502040204020203" pitchFamily="34" charset="0"/>
              </a:rPr>
              <a:t>G</a:t>
            </a:r>
            <a:r>
              <a:rPr lang="nl-NL" sz="1000" b="0" i="0">
                <a:solidFill>
                  <a:srgbClr val="000000"/>
                </a:solidFill>
                <a:effectLst/>
                <a:latin typeface="Bahnschrift Light" panose="020B0502040204020203" pitchFamily="34" charset="0"/>
              </a:rPr>
              <a:t>eïmplementeerde netwerkaanpak rondom (complexe) echtscheidingen</a:t>
            </a:r>
            <a:endParaRPr lang="nl-NL" sz="1000">
              <a:solidFill>
                <a:srgbClr val="000000"/>
              </a:solidFill>
              <a:latin typeface="Bahnschrift Light" panose="020B0502040204020203" pitchFamily="34" charset="0"/>
            </a:endParaRPr>
          </a:p>
          <a:p>
            <a:pPr marL="285750" indent="-285750" algn="just">
              <a:spcAft>
                <a:spcPts val="400"/>
              </a:spcAft>
              <a:buClr>
                <a:srgbClr val="EF332A"/>
              </a:buClr>
              <a:buFont typeface="Wingdings" panose="05000000000000000000" pitchFamily="2" charset="2"/>
              <a:buChar char="ü"/>
            </a:pPr>
            <a:r>
              <a:rPr lang="nl-NL" sz="1000">
                <a:solidFill>
                  <a:srgbClr val="000000"/>
                </a:solidFill>
                <a:latin typeface="Bahnschrift Light" panose="020B0502040204020203" pitchFamily="34" charset="0"/>
              </a:rPr>
              <a:t>Verbreden naar gezamenlijk onderzoek en samenwerking in overige zaken tussen VT en </a:t>
            </a:r>
            <a:r>
              <a:rPr lang="nl-NL" sz="1000" err="1">
                <a:solidFill>
                  <a:srgbClr val="000000"/>
                </a:solidFill>
                <a:latin typeface="Bahnschrift Light" panose="020B0502040204020203" pitchFamily="34" charset="0"/>
              </a:rPr>
              <a:t>RvdK</a:t>
            </a:r>
            <a:endParaRPr lang="nl-NL" sz="1000">
              <a:solidFill>
                <a:srgbClr val="000000"/>
              </a:solidFill>
              <a:latin typeface="Bahnschrift Light" panose="020B0502040204020203" pitchFamily="34" charset="0"/>
            </a:endParaRPr>
          </a:p>
          <a:p>
            <a:pPr marL="285750" indent="-285750" algn="just">
              <a:spcAft>
                <a:spcPts val="800"/>
              </a:spcAft>
              <a:buClr>
                <a:srgbClr val="EF332A"/>
              </a:buClr>
              <a:buFont typeface="Wingdings" panose="05000000000000000000" pitchFamily="2" charset="2"/>
              <a:buChar char="ü"/>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a:p>
            <a:pPr algn="just">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spcAft>
                <a:spcPts val="800"/>
              </a:spcAft>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endParaRPr lang="nl-NL" sz="1000">
              <a:latin typeface="Bahnschrift Light" panose="020B0502040204020203" pitchFamily="34" charset="0"/>
            </a:endParaRPr>
          </a:p>
        </p:txBody>
      </p:sp>
      <p:pic>
        <p:nvPicPr>
          <p:cNvPr id="24" name="Graphic 23" descr="Stopwatch 66% met effen opvulling">
            <a:extLst>
              <a:ext uri="{FF2B5EF4-FFF2-40B4-BE49-F238E27FC236}">
                <a16:creationId xmlns:a16="http://schemas.microsoft.com/office/drawing/2014/main" id="{548FF701-1DDD-D772-1651-723BCF7590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7007" y="4218679"/>
            <a:ext cx="762311" cy="762311"/>
          </a:xfrm>
          <a:prstGeom prst="rect">
            <a:avLst/>
          </a:prstGeom>
        </p:spPr>
      </p:pic>
      <p:sp>
        <p:nvSpPr>
          <p:cNvPr id="26" name="Tekstvak 25">
            <a:extLst>
              <a:ext uri="{FF2B5EF4-FFF2-40B4-BE49-F238E27FC236}">
                <a16:creationId xmlns:a16="http://schemas.microsoft.com/office/drawing/2014/main" id="{F408ABF5-9B5A-1B32-3552-0E325736BF4E}"/>
              </a:ext>
            </a:extLst>
          </p:cNvPr>
          <p:cNvSpPr txBox="1"/>
          <p:nvPr/>
        </p:nvSpPr>
        <p:spPr>
          <a:xfrm>
            <a:off x="5853385" y="3882037"/>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 </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8" name="Tekstvak 27">
            <a:extLst>
              <a:ext uri="{FF2B5EF4-FFF2-40B4-BE49-F238E27FC236}">
                <a16:creationId xmlns:a16="http://schemas.microsoft.com/office/drawing/2014/main" id="{9012A81D-728D-EAC6-4AEA-D4E4849B26AF}"/>
              </a:ext>
            </a:extLst>
          </p:cNvPr>
          <p:cNvSpPr txBox="1"/>
          <p:nvPr/>
        </p:nvSpPr>
        <p:spPr>
          <a:xfrm>
            <a:off x="6768518" y="3810941"/>
            <a:ext cx="4945938" cy="1230209"/>
          </a:xfrm>
          <a:prstGeom prst="rect">
            <a:avLst/>
          </a:prstGeom>
          <a:noFill/>
        </p:spPr>
        <p:txBody>
          <a:bodyPr wrap="square">
            <a:spAutoFit/>
          </a:bodyPr>
          <a:lstStyle/>
          <a:p>
            <a:pPr marL="171450" indent="-171450" algn="just">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L</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essen halen uit bestaande werkwijze</a:t>
            </a:r>
            <a:r>
              <a:rPr lang="nl-NL" sz="1000" kern="100">
                <a:latin typeface="Bahnschrift Light" panose="020B0502040204020203" pitchFamily="34" charset="0"/>
                <a:cs typeface="Times New Roman" panose="02020603050405020304" pitchFamily="18" charset="0"/>
              </a:rPr>
              <a:t> aanpak complexe scheidingen en  werkwijze relatie- en scheidingsteams</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a:t>
            </a:r>
          </a:p>
          <a:p>
            <a:pPr marL="171450" indent="-171450" algn="just">
              <a:lnSpc>
                <a:spcPct val="107000"/>
              </a:lnSpc>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Ontwikkelen instrumenten (geteste en gevalideerde werkwijze tussen VT en </a:t>
            </a:r>
            <a:r>
              <a:rPr lang="nl-NL" sz="1000" kern="100" err="1">
                <a:effectLst/>
                <a:latin typeface="Bahnschrift Light" panose="020B0502040204020203" pitchFamily="34" charset="0"/>
                <a:ea typeface="Calibri" panose="020F0502020204030204" pitchFamily="34" charset="0"/>
                <a:cs typeface="Times New Roman" panose="02020603050405020304" pitchFamily="18" charset="0"/>
              </a:rPr>
              <a:t>RvdK</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r>
              <a:rPr lang="nl-NL" sz="1000" kern="100" err="1">
                <a:effectLst/>
                <a:latin typeface="Bahnschrift Light" panose="020B0502040204020203" pitchFamily="34" charset="0"/>
                <a:ea typeface="Calibri" panose="020F0502020204030204" pitchFamily="34" charset="0"/>
                <a:cs typeface="Times New Roman" panose="02020603050405020304" pitchFamily="18" charset="0"/>
              </a:rPr>
              <a:t>obv</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lessen huidige aanpak </a:t>
            </a:r>
          </a:p>
          <a:p>
            <a:pPr marL="171450" indent="-171450" algn="just">
              <a:lnSpc>
                <a:spcPct val="107000"/>
              </a:lnSpc>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Gezamenlijk onderzoek en samenwerking in complexe scheidingszaken</a:t>
            </a:r>
            <a:r>
              <a:rPr lang="nl-NL" sz="1000" kern="100">
                <a:latin typeface="Bahnschrift Light" panose="020B0502040204020203" pitchFamily="34" charset="0"/>
                <a:ea typeface="Calibri" panose="020F0502020204030204" pitchFamily="34" charset="0"/>
                <a:cs typeface="Times New Roman" panose="02020603050405020304" pitchFamily="18" charset="0"/>
              </a:rPr>
              <a:t>.</a:t>
            </a:r>
          </a:p>
          <a:p>
            <a:pPr marL="171450" indent="-171450" algn="just">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Door ontwikkelen ontwikkelde werkwijze (verbreden naar regionale netwerkaanpak)</a:t>
            </a: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9" name="Tekstvak 28">
            <a:extLst>
              <a:ext uri="{FF2B5EF4-FFF2-40B4-BE49-F238E27FC236}">
                <a16:creationId xmlns:a16="http://schemas.microsoft.com/office/drawing/2014/main" id="{03288754-6D68-BC37-681C-DD7DA22E39A0}"/>
              </a:ext>
            </a:extLst>
          </p:cNvPr>
          <p:cNvSpPr txBox="1"/>
          <p:nvPr/>
        </p:nvSpPr>
        <p:spPr>
          <a:xfrm>
            <a:off x="5808987" y="5049228"/>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Nadere uitwerking</a:t>
            </a:r>
          </a:p>
        </p:txBody>
      </p:sp>
      <p:pic>
        <p:nvPicPr>
          <p:cNvPr id="31" name="Graphic 30" descr="Hersenen met effen opvulling">
            <a:extLst>
              <a:ext uri="{FF2B5EF4-FFF2-40B4-BE49-F238E27FC236}">
                <a16:creationId xmlns:a16="http://schemas.microsoft.com/office/drawing/2014/main" id="{2D63D893-4302-988F-7AC4-60278569FA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2791" y="5266480"/>
            <a:ext cx="722722" cy="722722"/>
          </a:xfrm>
          <a:prstGeom prst="rect">
            <a:avLst/>
          </a:prstGeom>
        </p:spPr>
      </p:pic>
      <p:grpSp>
        <p:nvGrpSpPr>
          <p:cNvPr id="19" name="Groep 18">
            <a:extLst>
              <a:ext uri="{FF2B5EF4-FFF2-40B4-BE49-F238E27FC236}">
                <a16:creationId xmlns:a16="http://schemas.microsoft.com/office/drawing/2014/main" id="{49014321-0423-4C82-0180-EB73012BCA1D}"/>
              </a:ext>
            </a:extLst>
          </p:cNvPr>
          <p:cNvGrpSpPr/>
          <p:nvPr/>
        </p:nvGrpSpPr>
        <p:grpSpPr>
          <a:xfrm>
            <a:off x="753723" y="1878442"/>
            <a:ext cx="935610" cy="894490"/>
            <a:chOff x="5638800" y="2692223"/>
            <a:chExt cx="1127549" cy="1193977"/>
          </a:xfrm>
          <a:solidFill>
            <a:srgbClr val="0AB4E8"/>
          </a:solidFill>
        </p:grpSpPr>
        <p:pic>
          <p:nvPicPr>
            <p:cNvPr id="17" name="Graphic 16" descr="Vergrootglas met effen opvulling">
              <a:extLst>
                <a:ext uri="{FF2B5EF4-FFF2-40B4-BE49-F238E27FC236}">
                  <a16:creationId xmlns:a16="http://schemas.microsoft.com/office/drawing/2014/main" id="{0151D824-FCA3-6862-BB1E-B412A746FC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2971800"/>
              <a:ext cx="914400" cy="914400"/>
            </a:xfrm>
            <a:prstGeom prst="rect">
              <a:avLst/>
            </a:prstGeom>
          </p:spPr>
        </p:pic>
        <p:pic>
          <p:nvPicPr>
            <p:cNvPr id="18" name="Graphic 17" descr="Vergrootglas met effen opvulling">
              <a:extLst>
                <a:ext uri="{FF2B5EF4-FFF2-40B4-BE49-F238E27FC236}">
                  <a16:creationId xmlns:a16="http://schemas.microsoft.com/office/drawing/2014/main" id="{D6FD0D6E-D32D-7159-13AA-7309377291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524144">
              <a:off x="5851949" y="2692223"/>
              <a:ext cx="914400" cy="914400"/>
            </a:xfrm>
            <a:prstGeom prst="rect">
              <a:avLst/>
            </a:prstGeom>
          </p:spPr>
        </p:pic>
      </p:grpSp>
      <p:pic>
        <p:nvPicPr>
          <p:cNvPr id="2" name="Afbeelding 1">
            <a:hlinkClick r:id="rId10" action="ppaction://hlinksldjump"/>
            <a:extLst>
              <a:ext uri="{FF2B5EF4-FFF2-40B4-BE49-F238E27FC236}">
                <a16:creationId xmlns:a16="http://schemas.microsoft.com/office/drawing/2014/main" id="{F109965D-B852-F193-563D-2B75A55A7269}"/>
              </a:ext>
            </a:extLst>
          </p:cNvPr>
          <p:cNvPicPr>
            <a:picLocks noChangeAspect="1"/>
          </p:cNvPicPr>
          <p:nvPr/>
        </p:nvPicPr>
        <p:blipFill rotWithShape="1">
          <a:blip r:embed="rId11"/>
          <a:srcRect l="51635"/>
          <a:stretch/>
        </p:blipFill>
        <p:spPr>
          <a:xfrm>
            <a:off x="11100816" y="6059418"/>
            <a:ext cx="654156" cy="666750"/>
          </a:xfrm>
          <a:prstGeom prst="rect">
            <a:avLst/>
          </a:prstGeom>
        </p:spPr>
      </p:pic>
      <p:pic>
        <p:nvPicPr>
          <p:cNvPr id="7" name="Afbeelding 6">
            <a:hlinkClick r:id="rId12" action="ppaction://hlinksldjump"/>
            <a:extLst>
              <a:ext uri="{FF2B5EF4-FFF2-40B4-BE49-F238E27FC236}">
                <a16:creationId xmlns:a16="http://schemas.microsoft.com/office/drawing/2014/main" id="{71631D9B-1A56-0D95-EE28-E8F518EAE3B9}"/>
              </a:ext>
            </a:extLst>
          </p:cNvPr>
          <p:cNvPicPr>
            <a:picLocks noChangeAspect="1"/>
          </p:cNvPicPr>
          <p:nvPr/>
        </p:nvPicPr>
        <p:blipFill rotWithShape="1">
          <a:blip r:embed="rId11"/>
          <a:srcRect t="1" r="50000" b="-6229"/>
          <a:stretch/>
        </p:blipFill>
        <p:spPr>
          <a:xfrm>
            <a:off x="10432880" y="6059418"/>
            <a:ext cx="676275" cy="708279"/>
          </a:xfrm>
          <a:prstGeom prst="rect">
            <a:avLst/>
          </a:prstGeom>
        </p:spPr>
      </p:pic>
      <p:grpSp>
        <p:nvGrpSpPr>
          <p:cNvPr id="8" name="Groep 7">
            <a:extLst>
              <a:ext uri="{FF2B5EF4-FFF2-40B4-BE49-F238E27FC236}">
                <a16:creationId xmlns:a16="http://schemas.microsoft.com/office/drawing/2014/main" id="{A0B17C2A-2BEB-A23C-B834-731E49F78A62}"/>
              </a:ext>
            </a:extLst>
          </p:cNvPr>
          <p:cNvGrpSpPr/>
          <p:nvPr/>
        </p:nvGrpSpPr>
        <p:grpSpPr>
          <a:xfrm>
            <a:off x="8668902" y="5069201"/>
            <a:ext cx="4945938" cy="754974"/>
            <a:chOff x="8302770" y="4464867"/>
            <a:chExt cx="4945938" cy="754974"/>
          </a:xfrm>
        </p:grpSpPr>
        <p:pic>
          <p:nvPicPr>
            <p:cNvPr id="16" name="Graphic 15" descr="Euro met effen opvulling">
              <a:hlinkClick r:id="rId13" action="ppaction://hlinksldjump"/>
              <a:extLst>
                <a:ext uri="{FF2B5EF4-FFF2-40B4-BE49-F238E27FC236}">
                  <a16:creationId xmlns:a16="http://schemas.microsoft.com/office/drawing/2014/main" id="{95E2A2C6-8AFC-9A84-40CA-77BD6F55079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5839" y="4818324"/>
              <a:ext cx="401517" cy="401517"/>
            </a:xfrm>
            <a:prstGeom prst="rect">
              <a:avLst/>
            </a:prstGeom>
          </p:spPr>
        </p:pic>
        <p:sp>
          <p:nvSpPr>
            <p:cNvPr id="20" name="Tekstvak 19">
              <a:extLst>
                <a:ext uri="{FF2B5EF4-FFF2-40B4-BE49-F238E27FC236}">
                  <a16:creationId xmlns:a16="http://schemas.microsoft.com/office/drawing/2014/main" id="{BD229A54-FB59-171D-7F08-34C62DAD8661}"/>
                </a:ext>
              </a:extLst>
            </p:cNvPr>
            <p:cNvSpPr txBox="1"/>
            <p:nvPr/>
          </p:nvSpPr>
          <p:spPr>
            <a:xfrm>
              <a:off x="8302770" y="4464867"/>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
        <p:nvSpPr>
          <p:cNvPr id="23" name="Tekstvak 22">
            <a:extLst>
              <a:ext uri="{FF2B5EF4-FFF2-40B4-BE49-F238E27FC236}">
                <a16:creationId xmlns:a16="http://schemas.microsoft.com/office/drawing/2014/main" id="{F7C24509-559B-6555-7823-DCBB630734F9}"/>
              </a:ext>
            </a:extLst>
          </p:cNvPr>
          <p:cNvSpPr txBox="1"/>
          <p:nvPr/>
        </p:nvSpPr>
        <p:spPr>
          <a:xfrm>
            <a:off x="9163489" y="5299552"/>
            <a:ext cx="2597706" cy="900888"/>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2024: 2k voor ontwikkelen instrumentarium, €40k beproeven in pilot + 20k doorontwikkeling </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2025: besluitvorming o.b.v. evaluatie 2024</a:t>
            </a:r>
          </a:p>
        </p:txBody>
      </p:sp>
      <p:sp>
        <p:nvSpPr>
          <p:cNvPr id="32" name="Tekstvak 31">
            <a:extLst>
              <a:ext uri="{FF2B5EF4-FFF2-40B4-BE49-F238E27FC236}">
                <a16:creationId xmlns:a16="http://schemas.microsoft.com/office/drawing/2014/main" id="{586E8AFF-7F74-3A2F-2B1F-95A3FD0E6F6A}"/>
              </a:ext>
            </a:extLst>
          </p:cNvPr>
          <p:cNvSpPr txBox="1"/>
          <p:nvPr/>
        </p:nvSpPr>
        <p:spPr>
          <a:xfrm>
            <a:off x="6804110" y="5331420"/>
            <a:ext cx="2025653" cy="900888"/>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Op basis van resultaten bij complexe scheidingszaken verbreden naar de samenwerking in overige zaken tussen VT en </a:t>
            </a:r>
            <a:r>
              <a:rPr lang="nl-NL" sz="1000" kern="100" err="1">
                <a:effectLst/>
                <a:latin typeface="Bahnschrift Light" panose="020B0502040204020203" pitchFamily="34" charset="0"/>
                <a:ea typeface="Calibri" panose="020F0502020204030204" pitchFamily="34" charset="0"/>
                <a:cs typeface="Times New Roman" panose="02020603050405020304" pitchFamily="18" charset="0"/>
              </a:rPr>
              <a:t>RvdK</a:t>
            </a:r>
            <a:endParaRPr lang="nl-NL" sz="1000" b="0" i="0">
              <a:effectLst/>
              <a:latin typeface="Bahnschrift Light" panose="020B0502040204020203" pitchFamily="34" charset="0"/>
            </a:endParaRPr>
          </a:p>
        </p:txBody>
      </p:sp>
    </p:spTree>
    <p:extLst>
      <p:ext uri="{BB962C8B-B14F-4D97-AF65-F5344CB8AC3E}">
        <p14:creationId xmlns:p14="http://schemas.microsoft.com/office/powerpoint/2010/main" val="200001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D8A5D6F-1965-D12D-E64D-6BF3467FA0CF}"/>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signature_921852337">
            <a:extLst>
              <a:ext uri="{FF2B5EF4-FFF2-40B4-BE49-F238E27FC236}">
                <a16:creationId xmlns:a16="http://schemas.microsoft.com/office/drawing/2014/main" id="{F6E1B126-10F9-A0DC-C064-EB83E7C4E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5792" y="4011973"/>
            <a:ext cx="3732102" cy="2151872"/>
          </a:xfrm>
          <a:prstGeom prst="rect">
            <a:avLst/>
          </a:prstGeom>
          <a:noFill/>
          <a:ln>
            <a:noFill/>
          </a:ln>
        </p:spPr>
      </p:pic>
      <p:sp>
        <p:nvSpPr>
          <p:cNvPr id="3" name="Titel 2">
            <a:extLst>
              <a:ext uri="{FF2B5EF4-FFF2-40B4-BE49-F238E27FC236}">
                <a16:creationId xmlns:a16="http://schemas.microsoft.com/office/drawing/2014/main" id="{7AF4E21C-2161-DC97-BA39-174817E2D2C1}"/>
              </a:ext>
            </a:extLst>
          </p:cNvPr>
          <p:cNvSpPr>
            <a:spLocks noGrp="1"/>
          </p:cNvSpPr>
          <p:nvPr>
            <p:ph type="title"/>
          </p:nvPr>
        </p:nvSpPr>
        <p:spPr>
          <a:xfrm>
            <a:off x="1834783" y="2594419"/>
            <a:ext cx="10043957" cy="1307073"/>
          </a:xfrm>
        </p:spPr>
        <p:txBody>
          <a:bodyPr>
            <a:noAutofit/>
          </a:bodyPr>
          <a:lstStyle/>
          <a:p>
            <a:r>
              <a:rPr lang="nl-NL" sz="3200" b="1" dirty="0">
                <a:solidFill>
                  <a:srgbClr val="0070C0"/>
                </a:solidFill>
                <a:latin typeface="Bahnschrift Light" panose="020B0502040204020203" pitchFamily="34" charset="0"/>
              </a:rPr>
              <a:t>Bijlage I </a:t>
            </a:r>
            <a:br>
              <a:rPr lang="nl-NL" sz="3200" b="1" dirty="0">
                <a:solidFill>
                  <a:srgbClr val="0070C0"/>
                </a:solidFill>
                <a:latin typeface="Bahnschrift Light" panose="020B0502040204020203" pitchFamily="34" charset="0"/>
              </a:rPr>
            </a:br>
            <a:r>
              <a:rPr lang="nl-NL" sz="3200" b="1" dirty="0">
                <a:solidFill>
                  <a:srgbClr val="0070C0"/>
                </a:solidFill>
                <a:latin typeface="Bahnschrift Light" panose="020B0502040204020203" pitchFamily="34" charset="0"/>
              </a:rPr>
              <a:t>Programmastructuur</a:t>
            </a:r>
            <a:br>
              <a:rPr lang="nl-NL" sz="3200" b="1" dirty="0">
                <a:solidFill>
                  <a:srgbClr val="0070C0"/>
                </a:solidFill>
                <a:latin typeface="Bahnschrift Light" panose="020B0502040204020203" pitchFamily="34" charset="0"/>
              </a:rPr>
            </a:br>
            <a:br>
              <a:rPr lang="nl-NL" sz="3200" b="1" dirty="0">
                <a:solidFill>
                  <a:srgbClr val="0070C0"/>
                </a:solidFill>
                <a:latin typeface="Bahnschrift Light" panose="020B0502040204020203" pitchFamily="34" charset="0"/>
              </a:rPr>
            </a:br>
            <a:br>
              <a:rPr lang="nl-NL" sz="3200" b="1" dirty="0">
                <a:solidFill>
                  <a:srgbClr val="0070C0"/>
                </a:solidFill>
                <a:latin typeface="Bahnschrift Light" panose="020B0502040204020203" pitchFamily="34" charset="0"/>
              </a:rPr>
            </a:br>
            <a:endParaRPr lang="nl-NL" sz="3200" b="1" dirty="0">
              <a:solidFill>
                <a:srgbClr val="FF0000"/>
              </a:solidFill>
              <a:latin typeface="Bahnschrift Light" panose="020B0502040204020203" pitchFamily="34" charset="0"/>
            </a:endParaRPr>
          </a:p>
        </p:txBody>
      </p:sp>
      <p:sp>
        <p:nvSpPr>
          <p:cNvPr id="5" name="Rechthoek 4">
            <a:extLst>
              <a:ext uri="{FF2B5EF4-FFF2-40B4-BE49-F238E27FC236}">
                <a16:creationId xmlns:a16="http://schemas.microsoft.com/office/drawing/2014/main" id="{E3328C8F-D3A4-5345-8228-F6B227530096}"/>
              </a:ext>
            </a:extLst>
          </p:cNvPr>
          <p:cNvSpPr/>
          <p:nvPr/>
        </p:nvSpPr>
        <p:spPr>
          <a:xfrm>
            <a:off x="137160" y="292608"/>
            <a:ext cx="11823191" cy="6181344"/>
          </a:xfrm>
          <a:prstGeom prst="rect">
            <a:avLst/>
          </a:prstGeom>
          <a:noFill/>
          <a:ln w="57150">
            <a:solidFill>
              <a:srgbClr val="0369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descr="Twee mannen met effen opvulling">
            <a:extLst>
              <a:ext uri="{FF2B5EF4-FFF2-40B4-BE49-F238E27FC236}">
                <a16:creationId xmlns:a16="http://schemas.microsoft.com/office/drawing/2014/main" id="{5D9CCCBE-64B6-8A59-B888-658E48548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387" y="5219689"/>
            <a:ext cx="2688893" cy="1992648"/>
          </a:xfrm>
          <a:prstGeom prst="rect">
            <a:avLst/>
          </a:prstGeom>
        </p:spPr>
      </p:pic>
      <p:pic>
        <p:nvPicPr>
          <p:cNvPr id="6" name="Graphic 5" descr="Kruipende baby met effen opvulling">
            <a:extLst>
              <a:ext uri="{FF2B5EF4-FFF2-40B4-BE49-F238E27FC236}">
                <a16:creationId xmlns:a16="http://schemas.microsoft.com/office/drawing/2014/main" id="{3D16BD62-51BB-59A0-0D24-AAB9A224CA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11478" y="553001"/>
            <a:ext cx="2138799" cy="2221989"/>
          </a:xfrm>
          <a:prstGeom prst="rect">
            <a:avLst/>
          </a:prstGeom>
        </p:spPr>
      </p:pic>
      <p:pic>
        <p:nvPicPr>
          <p:cNvPr id="7" name="Graphic 6" descr="Groep mannen met effen opvulling">
            <a:extLst>
              <a:ext uri="{FF2B5EF4-FFF2-40B4-BE49-F238E27FC236}">
                <a16:creationId xmlns:a16="http://schemas.microsoft.com/office/drawing/2014/main" id="{4EC283DE-299D-8C59-0336-1DA07E6622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573861" y="-158936"/>
            <a:ext cx="2478935" cy="1837056"/>
          </a:xfrm>
          <a:prstGeom prst="rect">
            <a:avLst/>
          </a:prstGeom>
        </p:spPr>
      </p:pic>
      <p:pic>
        <p:nvPicPr>
          <p:cNvPr id="8" name="Graphic 7" descr="Twee vrouwen met effen opvulling">
            <a:extLst>
              <a:ext uri="{FF2B5EF4-FFF2-40B4-BE49-F238E27FC236}">
                <a16:creationId xmlns:a16="http://schemas.microsoft.com/office/drawing/2014/main" id="{EE27ED18-C4A3-7891-7D5A-1D93EEB957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552004" y="1392945"/>
            <a:ext cx="2290783" cy="1697623"/>
          </a:xfrm>
          <a:prstGeom prst="rect">
            <a:avLst/>
          </a:prstGeom>
        </p:spPr>
      </p:pic>
      <p:pic>
        <p:nvPicPr>
          <p:cNvPr id="9" name="Graphic 8" descr="Kinderen met effen opvulling">
            <a:extLst>
              <a:ext uri="{FF2B5EF4-FFF2-40B4-BE49-F238E27FC236}">
                <a16:creationId xmlns:a16="http://schemas.microsoft.com/office/drawing/2014/main" id="{35B1761E-D951-E5C8-6C65-AACB1FA3FC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820764" y="3571445"/>
            <a:ext cx="2441151" cy="2003361"/>
          </a:xfrm>
          <a:prstGeom prst="rect">
            <a:avLst/>
          </a:prstGeom>
        </p:spPr>
      </p:pic>
      <p:pic>
        <p:nvPicPr>
          <p:cNvPr id="10" name="Graphic 9" descr="Man met wandelstok met effen opvulling">
            <a:extLst>
              <a:ext uri="{FF2B5EF4-FFF2-40B4-BE49-F238E27FC236}">
                <a16:creationId xmlns:a16="http://schemas.microsoft.com/office/drawing/2014/main" id="{9DDB6DFA-BE37-FAC4-1EB6-E9189222ED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24643" y="5318947"/>
            <a:ext cx="2463425" cy="1825562"/>
          </a:xfrm>
          <a:prstGeom prst="rect">
            <a:avLst/>
          </a:prstGeom>
        </p:spPr>
      </p:pic>
      <p:pic>
        <p:nvPicPr>
          <p:cNvPr id="13" name="Graphic 12" descr="Gezin met dochter met effen opvulling">
            <a:extLst>
              <a:ext uri="{FF2B5EF4-FFF2-40B4-BE49-F238E27FC236}">
                <a16:creationId xmlns:a16="http://schemas.microsoft.com/office/drawing/2014/main" id="{B6FC923A-E841-24F6-F729-C6E1AF5015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15226" y="5303232"/>
            <a:ext cx="2463425" cy="1825562"/>
          </a:xfrm>
          <a:prstGeom prst="rect">
            <a:avLst/>
          </a:prstGeom>
        </p:spPr>
      </p:pic>
      <p:pic>
        <p:nvPicPr>
          <p:cNvPr id="14" name="Graphic 13" descr="Man en vrouw met effen opvulling">
            <a:extLst>
              <a:ext uri="{FF2B5EF4-FFF2-40B4-BE49-F238E27FC236}">
                <a16:creationId xmlns:a16="http://schemas.microsoft.com/office/drawing/2014/main" id="{E42811A9-F501-3808-81F7-DBEFFD27817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4619697" y="-295332"/>
            <a:ext cx="2585155" cy="1915772"/>
          </a:xfrm>
          <a:prstGeom prst="rect">
            <a:avLst/>
          </a:prstGeom>
        </p:spPr>
      </p:pic>
      <p:pic>
        <p:nvPicPr>
          <p:cNvPr id="15" name="Graphic 14" descr="Man met kind met effen opvulling">
            <a:extLst>
              <a:ext uri="{FF2B5EF4-FFF2-40B4-BE49-F238E27FC236}">
                <a16:creationId xmlns:a16="http://schemas.microsoft.com/office/drawing/2014/main" id="{A5617B1A-9F5B-D1BE-10F0-84FF95DD08C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0800000">
            <a:off x="8091377" y="-295332"/>
            <a:ext cx="2730880" cy="2408265"/>
          </a:xfrm>
          <a:prstGeom prst="rect">
            <a:avLst/>
          </a:prstGeom>
        </p:spPr>
      </p:pic>
      <p:pic>
        <p:nvPicPr>
          <p:cNvPr id="16" name="Graphic 15" descr="Man met baby met effen opvulling">
            <a:extLst>
              <a:ext uri="{FF2B5EF4-FFF2-40B4-BE49-F238E27FC236}">
                <a16:creationId xmlns:a16="http://schemas.microsoft.com/office/drawing/2014/main" id="{40B1C6D2-7B91-BB95-3B3A-7E013429C74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6200000">
            <a:off x="10133171" y="2350988"/>
            <a:ext cx="2566175" cy="2221986"/>
          </a:xfrm>
          <a:prstGeom prst="rect">
            <a:avLst/>
          </a:prstGeom>
        </p:spPr>
      </p:pic>
      <p:pic>
        <p:nvPicPr>
          <p:cNvPr id="17" name="Afbeelding 16">
            <a:hlinkClick r:id="rId24" action="ppaction://hlinksldjump"/>
            <a:extLst>
              <a:ext uri="{FF2B5EF4-FFF2-40B4-BE49-F238E27FC236}">
                <a16:creationId xmlns:a16="http://schemas.microsoft.com/office/drawing/2014/main" id="{109CD31B-E81E-BEFD-A2A6-8B64AD5F7E59}"/>
              </a:ext>
            </a:extLst>
          </p:cNvPr>
          <p:cNvPicPr>
            <a:picLocks noChangeAspect="1"/>
          </p:cNvPicPr>
          <p:nvPr/>
        </p:nvPicPr>
        <p:blipFill rotWithShape="1">
          <a:blip r:embed="rId25"/>
          <a:srcRect l="51635"/>
          <a:stretch/>
        </p:blipFill>
        <p:spPr>
          <a:xfrm>
            <a:off x="11100816" y="6059418"/>
            <a:ext cx="654156" cy="666750"/>
          </a:xfrm>
          <a:prstGeom prst="rect">
            <a:avLst/>
          </a:prstGeom>
        </p:spPr>
      </p:pic>
      <p:pic>
        <p:nvPicPr>
          <p:cNvPr id="18" name="Afbeelding 17">
            <a:hlinkClick r:id="rId26" action="ppaction://hlinksldjump"/>
            <a:extLst>
              <a:ext uri="{FF2B5EF4-FFF2-40B4-BE49-F238E27FC236}">
                <a16:creationId xmlns:a16="http://schemas.microsoft.com/office/drawing/2014/main" id="{0F79E1D8-C167-13E9-6F8E-E8EA963FB8EE}"/>
              </a:ext>
            </a:extLst>
          </p:cNvPr>
          <p:cNvPicPr>
            <a:picLocks noChangeAspect="1"/>
          </p:cNvPicPr>
          <p:nvPr/>
        </p:nvPicPr>
        <p:blipFill rotWithShape="1">
          <a:blip r:embed="rId25"/>
          <a:srcRect t="1" r="50000" b="-6229"/>
          <a:stretch/>
        </p:blipFill>
        <p:spPr>
          <a:xfrm>
            <a:off x="10432880" y="6059418"/>
            <a:ext cx="676275" cy="708279"/>
          </a:xfrm>
          <a:prstGeom prst="rect">
            <a:avLst/>
          </a:prstGeom>
        </p:spPr>
      </p:pic>
    </p:spTree>
    <p:extLst>
      <p:ext uri="{BB962C8B-B14F-4D97-AF65-F5344CB8AC3E}">
        <p14:creationId xmlns:p14="http://schemas.microsoft.com/office/powerpoint/2010/main" val="39446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hoek 86">
            <a:extLst>
              <a:ext uri="{FF2B5EF4-FFF2-40B4-BE49-F238E27FC236}">
                <a16:creationId xmlns:a16="http://schemas.microsoft.com/office/drawing/2014/main" id="{670E29F9-713E-4306-1781-1B1C609DA214}"/>
              </a:ext>
            </a:extLst>
          </p:cNvPr>
          <p:cNvSpPr/>
          <p:nvPr/>
        </p:nvSpPr>
        <p:spPr>
          <a:xfrm>
            <a:off x="616062" y="1610789"/>
            <a:ext cx="4839681" cy="2317443"/>
          </a:xfrm>
          <a:prstGeom prst="rect">
            <a:avLst/>
          </a:prstGeom>
          <a:solidFill>
            <a:srgbClr val="CCECFF"/>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E990DA8D-34F7-CDA4-55D8-251A3DE23C39}"/>
              </a:ext>
            </a:extLst>
          </p:cNvPr>
          <p:cNvSpPr/>
          <p:nvPr/>
        </p:nvSpPr>
        <p:spPr>
          <a:xfrm>
            <a:off x="10537070" y="5544783"/>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nl-NL"/>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5170529" y="6467030"/>
            <a:ext cx="722721" cy="365125"/>
          </a:xfrm>
        </p:spPr>
        <p:txBody>
          <a:bodyPr/>
          <a:lstStyle/>
          <a:p>
            <a:pPr algn="just"/>
            <a:fld id="{8F1BBE37-5799-4774-9025-BCB0297E8107}" type="slidenum">
              <a:rPr lang="nl-NL" smtClean="0"/>
              <a:pPr algn="just"/>
              <a:t>16</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pPr algn="just"/>
            <a:fld id="{231162C9-2712-E74C-9210-9C57DF012FEC}" type="datetime1">
              <a:rPr lang="en-US" smtClean="0"/>
              <a:pPr algn="just"/>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81038" y="501751"/>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07000"/>
              </a:lnSpc>
              <a:spcAft>
                <a:spcPts val="800"/>
              </a:spcAft>
              <a:tabLst>
                <a:tab pos="457200" algn="l"/>
              </a:tabLst>
            </a:pPr>
            <a:r>
              <a:rPr lang="nl-NL" sz="3600" b="1">
                <a:solidFill>
                  <a:srgbClr val="9C3B6C"/>
                </a:solidFill>
                <a:latin typeface="Bahnschrift Light" panose="020B0502040204020203" pitchFamily="34" charset="0"/>
                <a:cs typeface="Times New Roman" panose="02020603050405020304" pitchFamily="18" charset="0"/>
              </a:rPr>
              <a:t>Wat is hiervoor nodig</a:t>
            </a:r>
            <a:endParaRPr lang="nl-NL" sz="3600" b="1">
              <a:solidFill>
                <a:srgbClr val="9C3B6C"/>
              </a:solidFill>
            </a:endParaRPr>
          </a:p>
          <a:p>
            <a:pPr algn="just"/>
            <a:endParaRPr lang="nl-NL" sz="3600" b="1">
              <a:solidFill>
                <a:srgbClr val="9B175C"/>
              </a:solidFill>
              <a:latin typeface="Bahnschrift Light" panose="020B0502040204020203" pitchFamily="34" charset="0"/>
            </a:endParaRP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69540"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7" name="Tijdelijke aanduiding voor inhoud 6">
            <a:extLst>
              <a:ext uri="{FF2B5EF4-FFF2-40B4-BE49-F238E27FC236}">
                <a16:creationId xmlns:a16="http://schemas.microsoft.com/office/drawing/2014/main" id="{F85B30B9-E82B-FEDB-8CEA-490D906CF383}"/>
              </a:ext>
            </a:extLst>
          </p:cNvPr>
          <p:cNvSpPr>
            <a:spLocks noGrp="1"/>
          </p:cNvSpPr>
          <p:nvPr>
            <p:ph sz="half" idx="1"/>
          </p:nvPr>
        </p:nvSpPr>
        <p:spPr>
          <a:xfrm>
            <a:off x="698535" y="1696625"/>
            <a:ext cx="4674737" cy="4553100"/>
          </a:xfrm>
        </p:spPr>
        <p:txBody>
          <a:bodyPr/>
          <a:lstStyle/>
          <a:p>
            <a:pPr marL="0" indent="0" algn="just" rtl="0" fontAlgn="base">
              <a:buNone/>
            </a:pPr>
            <a:r>
              <a:rPr lang="nl-NL" sz="1000" dirty="0">
                <a:effectLst/>
                <a:latin typeface="Bahnschrift Light" panose="020B0502040204020203" pitchFamily="34" charset="0"/>
              </a:rPr>
              <a:t>De aanpak voor het Toekomstscenario is een gezamenlijke aanpak van alle betrokken partners. </a:t>
            </a:r>
            <a:r>
              <a:rPr lang="nl-NL" sz="1000" dirty="0">
                <a:latin typeface="Bahnschrift Light" panose="020B0502040204020203" pitchFamily="34" charset="0"/>
              </a:rPr>
              <a:t>De aanpak is het gedragen resultaat van een proces waaraan zowel ervaringsdeskundigen, professionals in de uitvoering, beleidsmakers en bestuurders met betrokkenheid en energie hebben bijgedragen. Het succes van de uitvoering wordt bepaald door de inzet van alle betrokkenen. </a:t>
            </a:r>
          </a:p>
          <a:p>
            <a:pPr marL="0" indent="0" algn="just" rtl="0" fontAlgn="base">
              <a:buNone/>
            </a:pPr>
            <a:endParaRPr lang="nl-NL" sz="1000" dirty="0">
              <a:latin typeface="Bahnschrift Light" panose="020B0502040204020203" pitchFamily="34" charset="0"/>
            </a:endParaRPr>
          </a:p>
          <a:p>
            <a:pPr marL="0" indent="0" algn="just" fontAlgn="base">
              <a:buNone/>
            </a:pPr>
            <a:r>
              <a:rPr lang="nl-NL" sz="1000" dirty="0">
                <a:latin typeface="Bahnschrift Light" panose="020B0502040204020203" pitchFamily="34" charset="0"/>
              </a:rPr>
              <a:t>De hiernaast weergeven afbeelding visualiseert de programmastructuur. Omdat de nadruk moet liggen op inhoud en uitvoering in praktijk, en om bestuurlijke en ambtelijke druk zoveel mogelijk te voorkomen wordt zoveel mogelijk uitgegaan van aansluiting bij bestaande gremia en structuren. Organen in structuur komen dus niet bovenop bestaande overleggen maar worden daarin ingepast. </a:t>
            </a:r>
          </a:p>
          <a:p>
            <a:pPr marL="0" indent="0" algn="just" fontAlgn="base">
              <a:buNone/>
            </a:pPr>
            <a:endParaRPr lang="nl-NL" sz="1000" dirty="0">
              <a:latin typeface="Bahnschrift Light" panose="020B0502040204020203" pitchFamily="34" charset="0"/>
            </a:endParaRPr>
          </a:p>
          <a:p>
            <a:pPr marL="0" indent="0" algn="just" fontAlgn="base">
              <a:buNone/>
            </a:pPr>
            <a:r>
              <a:rPr lang="nl-NL" sz="1000" dirty="0">
                <a:latin typeface="Bahnschrift Light" panose="020B0502040204020203" pitchFamily="34" charset="0"/>
              </a:rPr>
              <a:t>Belangrijkste elementen van de structuur zijn in de onderstaande tekst toegelicht.</a:t>
            </a:r>
          </a:p>
          <a:p>
            <a:pPr marL="0" indent="0" algn="just" fontAlgn="base">
              <a:buNone/>
            </a:pPr>
            <a:r>
              <a:rPr lang="nl-NL" sz="1000" dirty="0">
                <a:latin typeface="Bahnschrift Light" panose="020B0502040204020203" pitchFamily="34" charset="0"/>
              </a:rPr>
              <a:t>Afgesloten met een planning en begroting op hoofdlijnen.  </a:t>
            </a:r>
          </a:p>
          <a:p>
            <a:pPr marL="0" indent="0" algn="just" fontAlgn="base">
              <a:buNone/>
            </a:pPr>
            <a:endParaRPr lang="nl-NL" sz="1000" dirty="0">
              <a:latin typeface="Bahnschrift Light" panose="020B0502040204020203" pitchFamily="34" charset="0"/>
            </a:endParaRPr>
          </a:p>
          <a:p>
            <a:pPr marL="0" indent="0" algn="just" fontAlgn="base">
              <a:buNone/>
            </a:pPr>
            <a:r>
              <a:rPr lang="nl-NL" sz="1000" b="1" dirty="0">
                <a:solidFill>
                  <a:srgbClr val="0AB4E8"/>
                </a:solidFill>
                <a:latin typeface="Bahnschrift Light" panose="020B0502040204020203" pitchFamily="34" charset="0"/>
              </a:rPr>
              <a:t>Tijdelijke structuur: </a:t>
            </a:r>
            <a:r>
              <a:rPr lang="nl-NL" sz="1000" dirty="0">
                <a:latin typeface="Bahnschrift Light" panose="020B0502040204020203" pitchFamily="34" charset="0"/>
              </a:rPr>
              <a:t>Er wordt bewust gesproken over een tijdelijke structuur</a:t>
            </a:r>
            <a:r>
              <a:rPr lang="nl-NL" sz="1000" b="1" dirty="0">
                <a:latin typeface="Bahnschrift Light" panose="020B0502040204020203" pitchFamily="34" charset="0"/>
              </a:rPr>
              <a:t>. </a:t>
            </a:r>
            <a:r>
              <a:rPr lang="nl-NL" sz="1000" dirty="0">
                <a:latin typeface="Bahnschrift Light" panose="020B0502040204020203" pitchFamily="34" charset="0"/>
              </a:rPr>
              <a:t>Als onderdeel van de bestuurlijke borging wordt voor 2024 in samenwerking met de agendaregisseur zorg en veiligheid verkend wat de plek van het Toekomstscenario kan zijn onder de regionale agenda Zorg, Veiligheid en Straf. Besluitvorming hieromtrent kan wijzigingen in de programmastructuur tot gevolg hebben.</a:t>
            </a:r>
            <a:endParaRPr lang="nl-NL" sz="1000" b="1" dirty="0">
              <a:solidFill>
                <a:srgbClr val="0AB4E8"/>
              </a:solidFill>
              <a:latin typeface="Bahnschrift Light" panose="020B0502040204020203" pitchFamily="34" charset="0"/>
            </a:endParaRPr>
          </a:p>
          <a:p>
            <a:pPr marL="0" indent="0" algn="just" fontAlgn="base">
              <a:buNone/>
            </a:pPr>
            <a:endParaRPr lang="nl-NL" sz="1000" b="1" dirty="0">
              <a:solidFill>
                <a:srgbClr val="0AB4E8"/>
              </a:solidFill>
              <a:latin typeface="Bahnschrift Light" panose="020B0502040204020203" pitchFamily="34" charset="0"/>
            </a:endParaRPr>
          </a:p>
          <a:p>
            <a:pPr marL="0" indent="0" algn="just" fontAlgn="base">
              <a:buNone/>
            </a:pPr>
            <a:r>
              <a:rPr lang="nl-NL" sz="1000" b="1" dirty="0">
                <a:solidFill>
                  <a:srgbClr val="0AB4E8"/>
                </a:solidFill>
                <a:latin typeface="Bahnschrift Light" panose="020B0502040204020203" pitchFamily="34" charset="0"/>
              </a:rPr>
              <a:t>Bestuurlijke bijeenkomst:  </a:t>
            </a:r>
            <a:r>
              <a:rPr lang="nl-NL" sz="1000" dirty="0">
                <a:latin typeface="Bahnschrift Light" panose="020B0502040204020203" pitchFamily="34" charset="0"/>
              </a:rPr>
              <a:t>In een bestuurlijke bijeenkomst wordt op strategisch niveau sturing gegeven aan de aanpak en wordt de voortgang van de aanpak gevolgd. In 2023 is voor de bestuurlijke bijeenkomst het BO HG uitgebreid met bestuurders Jeugd en de bestuurders van regionaal werkende organisaties. </a:t>
            </a:r>
            <a:r>
              <a:rPr lang="nl-NL" sz="1000" dirty="0">
                <a:solidFill>
                  <a:srgbClr val="4472C4"/>
                </a:solidFill>
                <a:latin typeface="Bahnschrift Light" panose="020B0502040204020203" pitchFamily="34" charset="0"/>
                <a:hlinkClick r:id="rId4" action="ppaction://hlinksldjump">
                  <a:extLst>
                    <a:ext uri="{A12FA001-AC4F-418D-AE19-62706E023703}">
                      <ahyp:hlinkClr xmlns:ahyp="http://schemas.microsoft.com/office/drawing/2018/hyperlinkcolor" val="tx"/>
                    </a:ext>
                  </a:extLst>
                </a:hlinkClick>
              </a:rPr>
              <a:t>Zie actielijn c.</a:t>
            </a:r>
            <a:r>
              <a:rPr lang="nl-NL" sz="1000" b="1" i="0" dirty="0">
                <a:solidFill>
                  <a:srgbClr val="0AB4E8"/>
                </a:solidFill>
                <a:effectLst/>
                <a:latin typeface="Bahnschrift Light" panose="020B0502040204020203" pitchFamily="34" charset="0"/>
              </a:rPr>
              <a:t> </a:t>
            </a:r>
            <a:r>
              <a:rPr lang="nl-NL" sz="1000" dirty="0">
                <a:latin typeface="Bahnschrift Light" panose="020B0502040204020203" pitchFamily="34" charset="0"/>
              </a:rPr>
              <a:t>Op ambtelijk niveau wordt er regionaal samengewerkt in het AO HG en AO. Regionaal Serviceteam Jeugd (RSJ). </a:t>
            </a:r>
          </a:p>
          <a:p>
            <a:pPr marL="0" indent="0" algn="just" fontAlgn="base">
              <a:buNone/>
            </a:pPr>
            <a:endParaRPr lang="nl-NL" sz="1000" dirty="0">
              <a:solidFill>
                <a:srgbClr val="4472C4"/>
              </a:solidFill>
              <a:latin typeface="Bahnschrift Light" panose="020B0502040204020203" pitchFamily="34" charset="0"/>
            </a:endParaRPr>
          </a:p>
          <a:p>
            <a:pPr marL="0" indent="0" algn="just" fontAlgn="base">
              <a:buNone/>
            </a:pPr>
            <a:endParaRPr lang="nl-NL" sz="1000" dirty="0">
              <a:latin typeface="Bahnschrift Light" panose="020B0502040204020203" pitchFamily="34" charset="0"/>
            </a:endParaRPr>
          </a:p>
        </p:txBody>
      </p: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65522"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pic>
        <p:nvPicPr>
          <p:cNvPr id="72" name="Afbeelding 71">
            <a:hlinkClick r:id="rId5" action="ppaction://hlinksldjump"/>
            <a:extLst>
              <a:ext uri="{FF2B5EF4-FFF2-40B4-BE49-F238E27FC236}">
                <a16:creationId xmlns:a16="http://schemas.microsoft.com/office/drawing/2014/main" id="{4E048C59-16AA-78F6-6343-70C04CF62DC4}"/>
              </a:ext>
            </a:extLst>
          </p:cNvPr>
          <p:cNvPicPr>
            <a:picLocks noChangeAspect="1"/>
          </p:cNvPicPr>
          <p:nvPr/>
        </p:nvPicPr>
        <p:blipFill rotWithShape="1">
          <a:blip r:embed="rId6"/>
          <a:srcRect l="51635"/>
          <a:stretch/>
        </p:blipFill>
        <p:spPr>
          <a:xfrm>
            <a:off x="11063743" y="5939991"/>
            <a:ext cx="654156" cy="666750"/>
          </a:xfrm>
          <a:prstGeom prst="rect">
            <a:avLst/>
          </a:prstGeom>
        </p:spPr>
      </p:pic>
      <p:pic>
        <p:nvPicPr>
          <p:cNvPr id="73" name="Afbeelding 72">
            <a:hlinkClick r:id="rId7" action="ppaction://hlinksldjump"/>
            <a:extLst>
              <a:ext uri="{FF2B5EF4-FFF2-40B4-BE49-F238E27FC236}">
                <a16:creationId xmlns:a16="http://schemas.microsoft.com/office/drawing/2014/main" id="{23C2A900-6DAC-C837-CF82-9DE96866814A}"/>
              </a:ext>
            </a:extLst>
          </p:cNvPr>
          <p:cNvPicPr>
            <a:picLocks noChangeAspect="1"/>
          </p:cNvPicPr>
          <p:nvPr/>
        </p:nvPicPr>
        <p:blipFill rotWithShape="1">
          <a:blip r:embed="rId6"/>
          <a:srcRect t="1" r="50000" b="-6229"/>
          <a:stretch/>
        </p:blipFill>
        <p:spPr>
          <a:xfrm>
            <a:off x="10395807" y="5939991"/>
            <a:ext cx="676275" cy="708279"/>
          </a:xfrm>
          <a:prstGeom prst="rect">
            <a:avLst/>
          </a:prstGeom>
        </p:spPr>
      </p:pic>
      <p:grpSp>
        <p:nvGrpSpPr>
          <p:cNvPr id="79" name="Groep 78">
            <a:extLst>
              <a:ext uri="{FF2B5EF4-FFF2-40B4-BE49-F238E27FC236}">
                <a16:creationId xmlns:a16="http://schemas.microsoft.com/office/drawing/2014/main" id="{CC925039-E22C-210D-6E79-1231874D266B}"/>
              </a:ext>
            </a:extLst>
          </p:cNvPr>
          <p:cNvGrpSpPr/>
          <p:nvPr/>
        </p:nvGrpSpPr>
        <p:grpSpPr>
          <a:xfrm>
            <a:off x="5587086" y="1893415"/>
            <a:ext cx="6333452" cy="4938740"/>
            <a:chOff x="4971097" y="1625410"/>
            <a:chExt cx="6949662" cy="5405874"/>
          </a:xfrm>
        </p:grpSpPr>
        <p:sp>
          <p:nvSpPr>
            <p:cNvPr id="30" name="Tekstvak 29">
              <a:extLst>
                <a:ext uri="{FF2B5EF4-FFF2-40B4-BE49-F238E27FC236}">
                  <a16:creationId xmlns:a16="http://schemas.microsoft.com/office/drawing/2014/main" id="{10EEEAB4-A1F0-E76E-59C3-6F8EDAED792D}"/>
                </a:ext>
              </a:extLst>
            </p:cNvPr>
            <p:cNvSpPr txBox="1"/>
            <p:nvPr/>
          </p:nvSpPr>
          <p:spPr>
            <a:xfrm>
              <a:off x="4971097" y="6525952"/>
              <a:ext cx="2506879" cy="505332"/>
            </a:xfrm>
            <a:prstGeom prst="rect">
              <a:avLst/>
            </a:prstGeom>
            <a:noFill/>
          </p:spPr>
          <p:txBody>
            <a:bodyPr wrap="none" rtlCol="0">
              <a:spAutoFit/>
            </a:bodyPr>
            <a:lstStyle/>
            <a:p>
              <a:pPr algn="just"/>
              <a:r>
                <a:rPr lang="nl-NL" sz="1200">
                  <a:solidFill>
                    <a:srgbClr val="02B5EB"/>
                  </a:solidFill>
                  <a:latin typeface="Bahnschrift Light" panose="020B0502040204020203" pitchFamily="34" charset="0"/>
                  <a:cs typeface="Times New Roman" panose="02020603050405020304" pitchFamily="18" charset="0"/>
                </a:rPr>
                <a:t>Tijdelijke programmastructuur</a:t>
              </a:r>
            </a:p>
            <a:p>
              <a:pPr algn="just"/>
              <a:endParaRPr lang="nl-NL" sz="1200">
                <a:solidFill>
                  <a:srgbClr val="02B5EB"/>
                </a:solidFill>
                <a:latin typeface="Bahnschrift Light" panose="020B0502040204020203" pitchFamily="34" charset="0"/>
                <a:cs typeface="Times New Roman" panose="02020603050405020304" pitchFamily="18" charset="0"/>
              </a:endParaRPr>
            </a:p>
          </p:txBody>
        </p:sp>
        <p:sp>
          <p:nvSpPr>
            <p:cNvPr id="2" name="Rechthoek 1">
              <a:extLst>
                <a:ext uri="{FF2B5EF4-FFF2-40B4-BE49-F238E27FC236}">
                  <a16:creationId xmlns:a16="http://schemas.microsoft.com/office/drawing/2014/main" id="{ACC67B17-F561-56E7-40A8-5EF8BF2099E2}"/>
                </a:ext>
              </a:extLst>
            </p:cNvPr>
            <p:cNvSpPr/>
            <p:nvPr/>
          </p:nvSpPr>
          <p:spPr>
            <a:xfrm>
              <a:off x="6193371" y="1625410"/>
              <a:ext cx="3327312" cy="689682"/>
            </a:xfrm>
            <a:prstGeom prst="rect">
              <a:avLst/>
            </a:prstGeom>
            <a:solidFill>
              <a:srgbClr val="9C3B6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000" b="1" dirty="0">
                  <a:latin typeface="Bahnschrift"/>
                </a:rPr>
                <a:t>Bestuurlijke bijeenkomst </a:t>
              </a:r>
              <a:endParaRPr lang="en-US" dirty="0"/>
            </a:p>
          </p:txBody>
        </p:sp>
        <p:sp>
          <p:nvSpPr>
            <p:cNvPr id="22" name="Rechthoek: afgeronde hoeken 21">
              <a:extLst>
                <a:ext uri="{FF2B5EF4-FFF2-40B4-BE49-F238E27FC236}">
                  <a16:creationId xmlns:a16="http://schemas.microsoft.com/office/drawing/2014/main" id="{7C94C1F7-F7FB-75E9-4E34-E7261ED61451}"/>
                </a:ext>
              </a:extLst>
            </p:cNvPr>
            <p:cNvSpPr/>
            <p:nvPr/>
          </p:nvSpPr>
          <p:spPr>
            <a:xfrm>
              <a:off x="6389514" y="3186701"/>
              <a:ext cx="1496808" cy="516894"/>
            </a:xfrm>
            <a:prstGeom prst="roundRect">
              <a:avLst>
                <a:gd name="adj" fmla="val 50000"/>
              </a:avLst>
            </a:prstGeom>
            <a:solidFill>
              <a:schemeClr val="bg1"/>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latin typeface="Bahnschrift" panose="020B0502040204020203" pitchFamily="34" charset="0"/>
                </a:rPr>
                <a:t>Programma</a:t>
              </a:r>
            </a:p>
            <a:p>
              <a:pPr algn="ctr"/>
              <a:r>
                <a:rPr lang="nl-NL" sz="1000" dirty="0">
                  <a:solidFill>
                    <a:schemeClr val="tx1"/>
                  </a:solidFill>
                  <a:latin typeface="Bahnschrift" panose="020B0502040204020203" pitchFamily="34" charset="0"/>
                </a:rPr>
                <a:t>manager</a:t>
              </a:r>
            </a:p>
          </p:txBody>
        </p:sp>
        <p:pic>
          <p:nvPicPr>
            <p:cNvPr id="25" name="Afbeelding 24">
              <a:extLst>
                <a:ext uri="{FF2B5EF4-FFF2-40B4-BE49-F238E27FC236}">
                  <a16:creationId xmlns:a16="http://schemas.microsoft.com/office/drawing/2014/main" id="{97DF2282-92E7-7330-2AAB-0D4FDFE2BAB2}"/>
                </a:ext>
              </a:extLst>
            </p:cNvPr>
            <p:cNvPicPr>
              <a:picLocks noChangeAspect="1"/>
            </p:cNvPicPr>
            <p:nvPr/>
          </p:nvPicPr>
          <p:blipFill>
            <a:blip r:embed="rId8"/>
            <a:stretch>
              <a:fillRect/>
            </a:stretch>
          </p:blipFill>
          <p:spPr>
            <a:xfrm>
              <a:off x="9743935" y="2730844"/>
              <a:ext cx="2098950" cy="1156933"/>
            </a:xfrm>
            <a:prstGeom prst="rect">
              <a:avLst/>
            </a:prstGeom>
          </p:spPr>
        </p:pic>
        <p:sp>
          <p:nvSpPr>
            <p:cNvPr id="26" name="Bijschrift: lijn met rand en accentbalk 25">
              <a:extLst>
                <a:ext uri="{FF2B5EF4-FFF2-40B4-BE49-F238E27FC236}">
                  <a16:creationId xmlns:a16="http://schemas.microsoft.com/office/drawing/2014/main" id="{95D05BB0-B93E-F6D4-00B3-EA567E3B5B1C}"/>
                </a:ext>
              </a:extLst>
            </p:cNvPr>
            <p:cNvSpPr/>
            <p:nvPr/>
          </p:nvSpPr>
          <p:spPr>
            <a:xfrm>
              <a:off x="9724686" y="2139202"/>
              <a:ext cx="2196073" cy="1733092"/>
            </a:xfrm>
            <a:prstGeom prst="accentBorderCallout1">
              <a:avLst>
                <a:gd name="adj1" fmla="val 72772"/>
                <a:gd name="adj2" fmla="val -4747"/>
                <a:gd name="adj3" fmla="val 72929"/>
                <a:gd name="adj4" fmla="val -38333"/>
              </a:avLst>
            </a:prstGeom>
            <a:no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nl-NL"/>
            </a:p>
          </p:txBody>
        </p:sp>
        <p:sp>
          <p:nvSpPr>
            <p:cNvPr id="27" name="Rechthoek: afgeronde hoeken 26">
              <a:extLst>
                <a:ext uri="{FF2B5EF4-FFF2-40B4-BE49-F238E27FC236}">
                  <a16:creationId xmlns:a16="http://schemas.microsoft.com/office/drawing/2014/main" id="{307C965F-F2E4-EA05-70EE-CC86B2FBBF2D}"/>
                </a:ext>
              </a:extLst>
            </p:cNvPr>
            <p:cNvSpPr/>
            <p:nvPr/>
          </p:nvSpPr>
          <p:spPr>
            <a:xfrm>
              <a:off x="7725273" y="3182307"/>
              <a:ext cx="1618212"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Projectgroep Toekomstscenario</a:t>
              </a:r>
            </a:p>
          </p:txBody>
        </p:sp>
        <p:sp>
          <p:nvSpPr>
            <p:cNvPr id="28" name="Tekstvak 27">
              <a:extLst>
                <a:ext uri="{FF2B5EF4-FFF2-40B4-BE49-F238E27FC236}">
                  <a16:creationId xmlns:a16="http://schemas.microsoft.com/office/drawing/2014/main" id="{AB7A4A87-0881-BC79-1A2D-91EA8DBBEDC1}"/>
                </a:ext>
              </a:extLst>
            </p:cNvPr>
            <p:cNvSpPr txBox="1"/>
            <p:nvPr/>
          </p:nvSpPr>
          <p:spPr>
            <a:xfrm>
              <a:off x="9725390" y="2149806"/>
              <a:ext cx="2195150" cy="553998"/>
            </a:xfrm>
            <a:prstGeom prst="rect">
              <a:avLst/>
            </a:prstGeom>
            <a:noFill/>
          </p:spPr>
          <p:txBody>
            <a:bodyPr wrap="square" rtlCol="0">
              <a:spAutoFit/>
            </a:bodyPr>
            <a:lstStyle/>
            <a:p>
              <a:pPr algn="ctr"/>
              <a:r>
                <a:rPr lang="nl-NL" sz="1000">
                  <a:latin typeface="Bahnschrift" panose="020B0502040204020203" pitchFamily="34" charset="0"/>
                </a:rPr>
                <a:t>Wat inwoners van ons mogen verwachten, concreet gemaakt in actielijnen:</a:t>
              </a:r>
            </a:p>
          </p:txBody>
        </p:sp>
        <p:sp>
          <p:nvSpPr>
            <p:cNvPr id="32" name="Rechthoek: afgeronde hoeken 31">
              <a:extLst>
                <a:ext uri="{FF2B5EF4-FFF2-40B4-BE49-F238E27FC236}">
                  <a16:creationId xmlns:a16="http://schemas.microsoft.com/office/drawing/2014/main" id="{7A5E68A5-801D-1B9F-9F26-C878449CA3FF}"/>
                </a:ext>
              </a:extLst>
            </p:cNvPr>
            <p:cNvSpPr/>
            <p:nvPr/>
          </p:nvSpPr>
          <p:spPr>
            <a:xfrm>
              <a:off x="5057186" y="4138995"/>
              <a:ext cx="1099201"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Gemeenten (11x) </a:t>
              </a:r>
            </a:p>
          </p:txBody>
        </p:sp>
        <p:sp>
          <p:nvSpPr>
            <p:cNvPr id="33" name="Rechthoek: afgeronde hoeken 32">
              <a:extLst>
                <a:ext uri="{FF2B5EF4-FFF2-40B4-BE49-F238E27FC236}">
                  <a16:creationId xmlns:a16="http://schemas.microsoft.com/office/drawing/2014/main" id="{DB2BFFD3-AC8C-096D-4F86-C30C3739243F}"/>
                </a:ext>
              </a:extLst>
            </p:cNvPr>
            <p:cNvSpPr/>
            <p:nvPr/>
          </p:nvSpPr>
          <p:spPr>
            <a:xfrm>
              <a:off x="7274041" y="4157560"/>
              <a:ext cx="1014223"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VTIJ</a:t>
              </a:r>
            </a:p>
          </p:txBody>
        </p:sp>
        <p:sp>
          <p:nvSpPr>
            <p:cNvPr id="34" name="Rechthoek: afgeronde hoeken 33">
              <a:extLst>
                <a:ext uri="{FF2B5EF4-FFF2-40B4-BE49-F238E27FC236}">
                  <a16:creationId xmlns:a16="http://schemas.microsoft.com/office/drawing/2014/main" id="{A0E8BECC-A495-0BF0-CA93-A477D9C2D79F}"/>
                </a:ext>
              </a:extLst>
            </p:cNvPr>
            <p:cNvSpPr/>
            <p:nvPr/>
          </p:nvSpPr>
          <p:spPr>
            <a:xfrm>
              <a:off x="8361750" y="4167254"/>
              <a:ext cx="1069648" cy="516037"/>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JBOV*</a:t>
              </a:r>
            </a:p>
          </p:txBody>
        </p:sp>
        <p:sp>
          <p:nvSpPr>
            <p:cNvPr id="36" name="Rechthoek: afgeronde hoeken 35">
              <a:extLst>
                <a:ext uri="{FF2B5EF4-FFF2-40B4-BE49-F238E27FC236}">
                  <a16:creationId xmlns:a16="http://schemas.microsoft.com/office/drawing/2014/main" id="{3C847EB4-4D1D-1178-F52F-2641356F6C9A}"/>
                </a:ext>
              </a:extLst>
            </p:cNvPr>
            <p:cNvSpPr/>
            <p:nvPr/>
          </p:nvSpPr>
          <p:spPr>
            <a:xfrm>
              <a:off x="9533075" y="4157560"/>
              <a:ext cx="1120520" cy="489130"/>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WSS*</a:t>
              </a:r>
            </a:p>
          </p:txBody>
        </p:sp>
        <p:sp>
          <p:nvSpPr>
            <p:cNvPr id="39" name="Rechthoek: afgeronde hoeken 38">
              <a:extLst>
                <a:ext uri="{FF2B5EF4-FFF2-40B4-BE49-F238E27FC236}">
                  <a16:creationId xmlns:a16="http://schemas.microsoft.com/office/drawing/2014/main" id="{9B87CB22-C3BF-9AB5-8C31-307409A7361F}"/>
                </a:ext>
              </a:extLst>
            </p:cNvPr>
            <p:cNvSpPr/>
            <p:nvPr/>
          </p:nvSpPr>
          <p:spPr>
            <a:xfrm>
              <a:off x="5069907" y="4755921"/>
              <a:ext cx="1107959"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LJ&amp;R</a:t>
              </a:r>
            </a:p>
          </p:txBody>
        </p:sp>
        <p:sp>
          <p:nvSpPr>
            <p:cNvPr id="40" name="Rechthoek: afgeronde hoeken 39">
              <a:extLst>
                <a:ext uri="{FF2B5EF4-FFF2-40B4-BE49-F238E27FC236}">
                  <a16:creationId xmlns:a16="http://schemas.microsoft.com/office/drawing/2014/main" id="{1AAFE9F1-9251-6B18-7AE1-19C7C094105C}"/>
                </a:ext>
              </a:extLst>
            </p:cNvPr>
            <p:cNvSpPr/>
            <p:nvPr/>
          </p:nvSpPr>
          <p:spPr>
            <a:xfrm>
              <a:off x="6224537" y="4755962"/>
              <a:ext cx="1014223"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Kadera</a:t>
              </a:r>
            </a:p>
          </p:txBody>
        </p:sp>
        <p:sp>
          <p:nvSpPr>
            <p:cNvPr id="41" name="Rechthoek: afgeronde hoeken 40">
              <a:extLst>
                <a:ext uri="{FF2B5EF4-FFF2-40B4-BE49-F238E27FC236}">
                  <a16:creationId xmlns:a16="http://schemas.microsoft.com/office/drawing/2014/main" id="{24FBA46B-BE70-944A-3BBD-859424B60734}"/>
                </a:ext>
              </a:extLst>
            </p:cNvPr>
            <p:cNvSpPr/>
            <p:nvPr/>
          </p:nvSpPr>
          <p:spPr>
            <a:xfrm>
              <a:off x="8365351" y="4744322"/>
              <a:ext cx="1093021" cy="516890"/>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Zorg en Veiligheidshuis</a:t>
              </a:r>
            </a:p>
          </p:txBody>
        </p:sp>
        <p:sp>
          <p:nvSpPr>
            <p:cNvPr id="42" name="Rechthoek: afgeronde hoeken 41">
              <a:extLst>
                <a:ext uri="{FF2B5EF4-FFF2-40B4-BE49-F238E27FC236}">
                  <a16:creationId xmlns:a16="http://schemas.microsoft.com/office/drawing/2014/main" id="{2611FB7E-91DE-DE56-2B82-DE60DC1249F0}"/>
                </a:ext>
              </a:extLst>
            </p:cNvPr>
            <p:cNvSpPr/>
            <p:nvPr/>
          </p:nvSpPr>
          <p:spPr>
            <a:xfrm>
              <a:off x="7274041" y="4761188"/>
              <a:ext cx="1014223"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Politie</a:t>
              </a:r>
            </a:p>
          </p:txBody>
        </p:sp>
        <p:sp>
          <p:nvSpPr>
            <p:cNvPr id="43" name="Rechthoek: afgeronde hoeken 42">
              <a:extLst>
                <a:ext uri="{FF2B5EF4-FFF2-40B4-BE49-F238E27FC236}">
                  <a16:creationId xmlns:a16="http://schemas.microsoft.com/office/drawing/2014/main" id="{78C24FE5-24C9-D9E4-8BFE-37AE9750A3C5}"/>
                </a:ext>
              </a:extLst>
            </p:cNvPr>
            <p:cNvSpPr/>
            <p:nvPr/>
          </p:nvSpPr>
          <p:spPr>
            <a:xfrm>
              <a:off x="10710471" y="4769261"/>
              <a:ext cx="1120520" cy="489130"/>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GGZ</a:t>
              </a:r>
            </a:p>
          </p:txBody>
        </p:sp>
        <p:sp>
          <p:nvSpPr>
            <p:cNvPr id="44" name="Rechthoek: afgeronde hoeken 43">
              <a:extLst>
                <a:ext uri="{FF2B5EF4-FFF2-40B4-BE49-F238E27FC236}">
                  <a16:creationId xmlns:a16="http://schemas.microsoft.com/office/drawing/2014/main" id="{799758F7-2D86-69BF-9FEE-6F3867E3D2D8}"/>
                </a:ext>
              </a:extLst>
            </p:cNvPr>
            <p:cNvSpPr/>
            <p:nvPr/>
          </p:nvSpPr>
          <p:spPr>
            <a:xfrm>
              <a:off x="7274041" y="5346801"/>
              <a:ext cx="1014223" cy="516894"/>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bg1"/>
                  </a:solidFill>
                  <a:latin typeface="Bahnschrift" panose="020B0502040204020203" pitchFamily="34" charset="0"/>
                </a:rPr>
                <a:t>GGD</a:t>
              </a:r>
            </a:p>
          </p:txBody>
        </p:sp>
        <p:sp>
          <p:nvSpPr>
            <p:cNvPr id="48" name="Rechthoek: afgeronde hoeken 47">
              <a:extLst>
                <a:ext uri="{FF2B5EF4-FFF2-40B4-BE49-F238E27FC236}">
                  <a16:creationId xmlns:a16="http://schemas.microsoft.com/office/drawing/2014/main" id="{212AAF96-2D51-E0DD-FD5D-E0ACBB93570F}"/>
                </a:ext>
              </a:extLst>
            </p:cNvPr>
            <p:cNvSpPr/>
            <p:nvPr/>
          </p:nvSpPr>
          <p:spPr>
            <a:xfrm>
              <a:off x="10736787" y="4166400"/>
              <a:ext cx="1014223"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err="1">
                  <a:solidFill>
                    <a:schemeClr val="bg1"/>
                  </a:solidFill>
                  <a:latin typeface="Bahnschrift" panose="020B0502040204020203" pitchFamily="34" charset="0"/>
                </a:rPr>
                <a:t>RvdK</a:t>
              </a:r>
              <a:endParaRPr lang="nl-NL" sz="1000">
                <a:solidFill>
                  <a:schemeClr val="bg1"/>
                </a:solidFill>
                <a:latin typeface="Bahnschrift" panose="020B0502040204020203" pitchFamily="34" charset="0"/>
              </a:endParaRPr>
            </a:p>
          </p:txBody>
        </p:sp>
        <p:sp>
          <p:nvSpPr>
            <p:cNvPr id="55" name="Rechthoek: afgeronde hoeken 54">
              <a:extLst>
                <a:ext uri="{FF2B5EF4-FFF2-40B4-BE49-F238E27FC236}">
                  <a16:creationId xmlns:a16="http://schemas.microsoft.com/office/drawing/2014/main" id="{A2074054-B254-426C-F49F-A0B1C60B06EF}"/>
                </a:ext>
              </a:extLst>
            </p:cNvPr>
            <p:cNvSpPr/>
            <p:nvPr/>
          </p:nvSpPr>
          <p:spPr>
            <a:xfrm>
              <a:off x="6203057" y="4154396"/>
              <a:ext cx="1055659" cy="516894"/>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Lokale teams </a:t>
              </a:r>
            </a:p>
          </p:txBody>
        </p:sp>
        <p:cxnSp>
          <p:nvCxnSpPr>
            <p:cNvPr id="56" name="Rechte verbindingslijn 5">
              <a:extLst>
                <a:ext uri="{FF2B5EF4-FFF2-40B4-BE49-F238E27FC236}">
                  <a16:creationId xmlns:a16="http://schemas.microsoft.com/office/drawing/2014/main" id="{00180569-D719-A013-D55C-A40B8F65B770}"/>
                </a:ext>
              </a:extLst>
            </p:cNvPr>
            <p:cNvCxnSpPr>
              <a:cxnSpLocks/>
            </p:cNvCxnSpPr>
            <p:nvPr/>
          </p:nvCxnSpPr>
          <p:spPr>
            <a:xfrm flipH="1">
              <a:off x="5069908" y="4019796"/>
              <a:ext cx="6850631"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60" name="Rechte verbindingslijn met pijl 59">
              <a:extLst>
                <a:ext uri="{FF2B5EF4-FFF2-40B4-BE49-F238E27FC236}">
                  <a16:creationId xmlns:a16="http://schemas.microsoft.com/office/drawing/2014/main" id="{55B6D101-5D60-62B3-D3EC-6E3085A4F83E}"/>
                </a:ext>
              </a:extLst>
            </p:cNvPr>
            <p:cNvCxnSpPr>
              <a:cxnSpLocks/>
              <a:stCxn id="2" idx="2"/>
            </p:cNvCxnSpPr>
            <p:nvPr/>
          </p:nvCxnSpPr>
          <p:spPr>
            <a:xfrm flipH="1">
              <a:off x="7842913" y="2315092"/>
              <a:ext cx="14114" cy="888532"/>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sp>
          <p:nvSpPr>
            <p:cNvPr id="4" name="Rechthoek: afgeronde hoeken 3">
              <a:extLst>
                <a:ext uri="{FF2B5EF4-FFF2-40B4-BE49-F238E27FC236}">
                  <a16:creationId xmlns:a16="http://schemas.microsoft.com/office/drawing/2014/main" id="{74C670F1-840A-396E-121F-8329838F15AD}"/>
                </a:ext>
              </a:extLst>
            </p:cNvPr>
            <p:cNvSpPr/>
            <p:nvPr/>
          </p:nvSpPr>
          <p:spPr>
            <a:xfrm>
              <a:off x="7095754" y="2408250"/>
              <a:ext cx="1552782" cy="516894"/>
            </a:xfrm>
            <a:prstGeom prst="roundRect">
              <a:avLst>
                <a:gd name="adj" fmla="val 50000"/>
              </a:avLst>
            </a:prstGeom>
            <a:solidFill>
              <a:schemeClr val="bg1"/>
            </a:solidFill>
            <a:ln>
              <a:solidFill>
                <a:srgbClr val="9C3B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tx1"/>
                  </a:solidFill>
                  <a:latin typeface="Bahnschrift" panose="020B0502040204020203" pitchFamily="34" charset="0"/>
                </a:rPr>
                <a:t>Opdrachtgever</a:t>
              </a:r>
            </a:p>
            <a:p>
              <a:pPr algn="ctr"/>
              <a:r>
                <a:rPr lang="nl-NL" sz="1000" i="1">
                  <a:solidFill>
                    <a:schemeClr val="tx1"/>
                  </a:solidFill>
                  <a:latin typeface="Bahnschrift" panose="020B0502040204020203" pitchFamily="34" charset="0"/>
                </a:rPr>
                <a:t>Centrumgemeente Zwolle</a:t>
              </a:r>
            </a:p>
          </p:txBody>
        </p:sp>
      </p:grpSp>
      <p:grpSp>
        <p:nvGrpSpPr>
          <p:cNvPr id="57" name="Groep 56">
            <a:extLst>
              <a:ext uri="{FF2B5EF4-FFF2-40B4-BE49-F238E27FC236}">
                <a16:creationId xmlns:a16="http://schemas.microsoft.com/office/drawing/2014/main" id="{F80AF8E3-0323-A746-3025-6237B3BC1D5D}"/>
              </a:ext>
            </a:extLst>
          </p:cNvPr>
          <p:cNvGrpSpPr/>
          <p:nvPr/>
        </p:nvGrpSpPr>
        <p:grpSpPr>
          <a:xfrm>
            <a:off x="5677135" y="5385928"/>
            <a:ext cx="1248872" cy="810797"/>
            <a:chOff x="6741358" y="5284154"/>
            <a:chExt cx="1248872" cy="810797"/>
          </a:xfrm>
        </p:grpSpPr>
        <p:grpSp>
          <p:nvGrpSpPr>
            <p:cNvPr id="50" name="Groep 49">
              <a:extLst>
                <a:ext uri="{FF2B5EF4-FFF2-40B4-BE49-F238E27FC236}">
                  <a16:creationId xmlns:a16="http://schemas.microsoft.com/office/drawing/2014/main" id="{5CEEF7E1-33B2-DD0D-9F90-320201A8E40E}"/>
                </a:ext>
              </a:extLst>
            </p:cNvPr>
            <p:cNvGrpSpPr/>
            <p:nvPr/>
          </p:nvGrpSpPr>
          <p:grpSpPr>
            <a:xfrm>
              <a:off x="6741358" y="5284154"/>
              <a:ext cx="1248872" cy="810797"/>
              <a:chOff x="5584162" y="5296852"/>
              <a:chExt cx="1248872" cy="810797"/>
            </a:xfrm>
          </p:grpSpPr>
          <p:pic>
            <p:nvPicPr>
              <p:cNvPr id="51" name="Graphic 50" descr="Gebruiker met effen opvulling">
                <a:extLst>
                  <a:ext uri="{FF2B5EF4-FFF2-40B4-BE49-F238E27FC236}">
                    <a16:creationId xmlns:a16="http://schemas.microsoft.com/office/drawing/2014/main" id="{317FBEB7-A0B8-F98D-91CB-42C25C0382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94180" y="5296852"/>
                <a:ext cx="472229" cy="472229"/>
              </a:xfrm>
              <a:prstGeom prst="rect">
                <a:avLst/>
              </a:prstGeom>
            </p:spPr>
          </p:pic>
          <p:sp>
            <p:nvSpPr>
              <p:cNvPr id="52" name="Tekstvak 51">
                <a:extLst>
                  <a:ext uri="{FF2B5EF4-FFF2-40B4-BE49-F238E27FC236}">
                    <a16:creationId xmlns:a16="http://schemas.microsoft.com/office/drawing/2014/main" id="{3B2E3265-EE7D-6AE2-9777-80353CE805D9}"/>
                  </a:ext>
                </a:extLst>
              </p:cNvPr>
              <p:cNvSpPr txBox="1"/>
              <p:nvPr/>
            </p:nvSpPr>
            <p:spPr>
              <a:xfrm>
                <a:off x="5584162" y="5707539"/>
                <a:ext cx="1248872" cy="400110"/>
              </a:xfrm>
              <a:prstGeom prst="rect">
                <a:avLst/>
              </a:prstGeom>
              <a:noFill/>
              <a:ln>
                <a:noFill/>
              </a:ln>
            </p:spPr>
            <p:txBody>
              <a:bodyPr wrap="square" rtlCol="0">
                <a:spAutoFit/>
              </a:bodyPr>
              <a:lstStyle/>
              <a:p>
                <a:pPr algn="just"/>
                <a:r>
                  <a:rPr lang="nl-NL" sz="1000" dirty="0">
                    <a:solidFill>
                      <a:srgbClr val="9C3B6C"/>
                    </a:solidFill>
                    <a:latin typeface="Bahnschrift Light" panose="020B0502040204020203" pitchFamily="34" charset="0"/>
                    <a:cs typeface="Times New Roman" panose="02020603050405020304" pitchFamily="18" charset="0"/>
                  </a:rPr>
                  <a:t>Ondersteuning, </a:t>
                </a:r>
              </a:p>
              <a:p>
                <a:pPr algn="just"/>
                <a:r>
                  <a:rPr lang="nl-NL" sz="1000" dirty="0">
                    <a:solidFill>
                      <a:srgbClr val="9C3B6C"/>
                    </a:solidFill>
                    <a:latin typeface="Bahnschrift Light" panose="020B0502040204020203" pitchFamily="34" charset="0"/>
                    <a:cs typeface="Times New Roman" panose="02020603050405020304" pitchFamily="18" charset="0"/>
                  </a:rPr>
                  <a:t>lerende teams</a:t>
                </a:r>
              </a:p>
            </p:txBody>
          </p:sp>
          <p:cxnSp>
            <p:nvCxnSpPr>
              <p:cNvPr id="53" name="Rechte verbindingslijn met pijl 52">
                <a:extLst>
                  <a:ext uri="{FF2B5EF4-FFF2-40B4-BE49-F238E27FC236}">
                    <a16:creationId xmlns:a16="http://schemas.microsoft.com/office/drawing/2014/main" id="{B42BC57D-D5F1-4A66-09B5-6793ED1C293B}"/>
                  </a:ext>
                </a:extLst>
              </p:cNvPr>
              <p:cNvCxnSpPr>
                <a:cxnSpLocks/>
              </p:cNvCxnSpPr>
              <p:nvPr/>
            </p:nvCxnSpPr>
            <p:spPr>
              <a:xfrm flipV="1">
                <a:off x="6181992" y="5380033"/>
                <a:ext cx="0" cy="329499"/>
              </a:xfrm>
              <a:prstGeom prst="straightConnector1">
                <a:avLst/>
              </a:prstGeom>
              <a:ln>
                <a:noFill/>
                <a:tailEnd type="triangle"/>
              </a:ln>
            </p:spPr>
            <p:style>
              <a:lnRef idx="1">
                <a:schemeClr val="dk1"/>
              </a:lnRef>
              <a:fillRef idx="0">
                <a:schemeClr val="dk1"/>
              </a:fillRef>
              <a:effectRef idx="0">
                <a:schemeClr val="dk1"/>
              </a:effectRef>
              <a:fontRef idx="minor">
                <a:schemeClr val="tx1"/>
              </a:fontRef>
            </p:style>
          </p:cxnSp>
        </p:grpSp>
        <p:cxnSp>
          <p:nvCxnSpPr>
            <p:cNvPr id="54" name="Rechte verbindingslijn met pijl 53">
              <a:extLst>
                <a:ext uri="{FF2B5EF4-FFF2-40B4-BE49-F238E27FC236}">
                  <a16:creationId xmlns:a16="http://schemas.microsoft.com/office/drawing/2014/main" id="{E586B1EC-88B8-2BE9-4713-0A1B14CE90B7}"/>
                </a:ext>
              </a:extLst>
            </p:cNvPr>
            <p:cNvCxnSpPr>
              <a:cxnSpLocks/>
            </p:cNvCxnSpPr>
            <p:nvPr/>
          </p:nvCxnSpPr>
          <p:spPr>
            <a:xfrm flipV="1">
              <a:off x="7339188" y="5382050"/>
              <a:ext cx="0" cy="325465"/>
            </a:xfrm>
            <a:prstGeom prst="straightConnector1">
              <a:avLst/>
            </a:prstGeom>
            <a:ln>
              <a:solidFill>
                <a:srgbClr val="9C3B6C"/>
              </a:solidFill>
              <a:tailEnd type="triangle"/>
            </a:ln>
          </p:spPr>
          <p:style>
            <a:lnRef idx="1">
              <a:schemeClr val="dk1"/>
            </a:lnRef>
            <a:fillRef idx="0">
              <a:schemeClr val="dk1"/>
            </a:fillRef>
            <a:effectRef idx="0">
              <a:schemeClr val="dk1"/>
            </a:effectRef>
            <a:fontRef idx="minor">
              <a:schemeClr val="tx1"/>
            </a:fontRef>
          </p:style>
        </p:cxnSp>
      </p:grpSp>
      <p:grpSp>
        <p:nvGrpSpPr>
          <p:cNvPr id="78" name="Groep 77">
            <a:extLst>
              <a:ext uri="{FF2B5EF4-FFF2-40B4-BE49-F238E27FC236}">
                <a16:creationId xmlns:a16="http://schemas.microsoft.com/office/drawing/2014/main" id="{58F8FF68-C4FD-04C9-4E4A-85D8AF3D3744}"/>
              </a:ext>
            </a:extLst>
          </p:cNvPr>
          <p:cNvGrpSpPr/>
          <p:nvPr/>
        </p:nvGrpSpPr>
        <p:grpSpPr>
          <a:xfrm>
            <a:off x="6557462" y="3447491"/>
            <a:ext cx="710100" cy="547670"/>
            <a:chOff x="6480737" y="3441925"/>
            <a:chExt cx="710100" cy="547670"/>
          </a:xfrm>
        </p:grpSpPr>
        <p:pic>
          <p:nvPicPr>
            <p:cNvPr id="23" name="Graphic 22" descr="Gebruiker met effen opvulling">
              <a:extLst>
                <a:ext uri="{FF2B5EF4-FFF2-40B4-BE49-F238E27FC236}">
                  <a16:creationId xmlns:a16="http://schemas.microsoft.com/office/drawing/2014/main" id="{E99813E8-DF61-BEA9-B5D7-4627AC24FB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9924" y="3450439"/>
              <a:ext cx="472229" cy="472229"/>
            </a:xfrm>
            <a:prstGeom prst="rect">
              <a:avLst/>
            </a:prstGeom>
          </p:spPr>
        </p:pic>
        <p:cxnSp>
          <p:nvCxnSpPr>
            <p:cNvPr id="24" name="Rechte verbindingslijn met pijl 23">
              <a:extLst>
                <a:ext uri="{FF2B5EF4-FFF2-40B4-BE49-F238E27FC236}">
                  <a16:creationId xmlns:a16="http://schemas.microsoft.com/office/drawing/2014/main" id="{C1D60D19-1BE0-6DF8-1CFA-C221CB37D897}"/>
                </a:ext>
              </a:extLst>
            </p:cNvPr>
            <p:cNvCxnSpPr>
              <a:cxnSpLocks/>
            </p:cNvCxnSpPr>
            <p:nvPr/>
          </p:nvCxnSpPr>
          <p:spPr>
            <a:xfrm>
              <a:off x="6697208" y="3780164"/>
              <a:ext cx="0" cy="209431"/>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cxnSp>
          <p:nvCxnSpPr>
            <p:cNvPr id="58" name="Rechte verbindingslijn met pijl 57">
              <a:extLst>
                <a:ext uri="{FF2B5EF4-FFF2-40B4-BE49-F238E27FC236}">
                  <a16:creationId xmlns:a16="http://schemas.microsoft.com/office/drawing/2014/main" id="{D24B6BCD-DF9C-B95D-02EE-56EA7A4EEE31}"/>
                </a:ext>
              </a:extLst>
            </p:cNvPr>
            <p:cNvCxnSpPr>
              <a:cxnSpLocks/>
            </p:cNvCxnSpPr>
            <p:nvPr/>
          </p:nvCxnSpPr>
          <p:spPr>
            <a:xfrm>
              <a:off x="6971375" y="3806117"/>
              <a:ext cx="219462" cy="0"/>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cxnSp>
          <p:nvCxnSpPr>
            <p:cNvPr id="67" name="Rechte verbindingslijn met pijl 66">
              <a:extLst>
                <a:ext uri="{FF2B5EF4-FFF2-40B4-BE49-F238E27FC236}">
                  <a16:creationId xmlns:a16="http://schemas.microsoft.com/office/drawing/2014/main" id="{0BD8AC13-1A2C-417B-8743-E8082BDA85A0}"/>
                </a:ext>
              </a:extLst>
            </p:cNvPr>
            <p:cNvCxnSpPr>
              <a:cxnSpLocks/>
            </p:cNvCxnSpPr>
            <p:nvPr/>
          </p:nvCxnSpPr>
          <p:spPr>
            <a:xfrm flipV="1">
              <a:off x="6697208" y="3441925"/>
              <a:ext cx="0" cy="325905"/>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cxnSp>
          <p:nvCxnSpPr>
            <p:cNvPr id="71" name="Rechte verbindingslijn met pijl 70">
              <a:extLst>
                <a:ext uri="{FF2B5EF4-FFF2-40B4-BE49-F238E27FC236}">
                  <a16:creationId xmlns:a16="http://schemas.microsoft.com/office/drawing/2014/main" id="{A1A1681D-D44F-C2CD-D9A1-261837CD5BB5}"/>
                </a:ext>
              </a:extLst>
            </p:cNvPr>
            <p:cNvCxnSpPr>
              <a:cxnSpLocks/>
            </p:cNvCxnSpPr>
            <p:nvPr/>
          </p:nvCxnSpPr>
          <p:spPr>
            <a:xfrm flipH="1">
              <a:off x="6480737" y="3806117"/>
              <a:ext cx="248648" cy="10515"/>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grpSp>
      <p:sp>
        <p:nvSpPr>
          <p:cNvPr id="8" name="Tekstvak 7">
            <a:extLst>
              <a:ext uri="{FF2B5EF4-FFF2-40B4-BE49-F238E27FC236}">
                <a16:creationId xmlns:a16="http://schemas.microsoft.com/office/drawing/2014/main" id="{4F130A29-7692-59F8-5840-7E957733E5E9}"/>
              </a:ext>
            </a:extLst>
          </p:cNvPr>
          <p:cNvSpPr txBox="1"/>
          <p:nvPr/>
        </p:nvSpPr>
        <p:spPr>
          <a:xfrm>
            <a:off x="5587086" y="6532892"/>
            <a:ext cx="2591113" cy="246221"/>
          </a:xfrm>
          <a:prstGeom prst="rect">
            <a:avLst/>
          </a:prstGeom>
          <a:noFill/>
        </p:spPr>
        <p:txBody>
          <a:bodyPr wrap="square">
            <a:spAutoFit/>
          </a:bodyPr>
          <a:lstStyle/>
          <a:p>
            <a:r>
              <a:rPr lang="nl-NL" sz="1000" i="1">
                <a:latin typeface="Bahnschrift Light" panose="020B0502040204020203" pitchFamily="34" charset="0"/>
              </a:rPr>
              <a:t>*inclusief jeugdreclassering</a:t>
            </a:r>
            <a:endParaRPr lang="nl-NL" sz="1000"/>
          </a:p>
        </p:txBody>
      </p:sp>
      <p:sp>
        <p:nvSpPr>
          <p:cNvPr id="14" name="Rechthoek: afgeronde hoeken 13">
            <a:extLst>
              <a:ext uri="{FF2B5EF4-FFF2-40B4-BE49-F238E27FC236}">
                <a16:creationId xmlns:a16="http://schemas.microsoft.com/office/drawing/2014/main" id="{873DB7FE-20FF-B021-CD56-FCAC63982765}"/>
              </a:ext>
            </a:extLst>
          </p:cNvPr>
          <p:cNvSpPr/>
          <p:nvPr/>
        </p:nvSpPr>
        <p:spPr>
          <a:xfrm>
            <a:off x="8727610" y="5301407"/>
            <a:ext cx="924294" cy="472228"/>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Jeugdhulp</a:t>
            </a:r>
          </a:p>
        </p:txBody>
      </p:sp>
      <p:sp>
        <p:nvSpPr>
          <p:cNvPr id="16" name="Rechthoek: afgeronde hoeken 15">
            <a:extLst>
              <a:ext uri="{FF2B5EF4-FFF2-40B4-BE49-F238E27FC236}">
                <a16:creationId xmlns:a16="http://schemas.microsoft.com/office/drawing/2014/main" id="{0EF02841-D604-5701-D659-CA338078F262}"/>
              </a:ext>
            </a:extLst>
          </p:cNvPr>
          <p:cNvSpPr/>
          <p:nvPr/>
        </p:nvSpPr>
        <p:spPr>
          <a:xfrm>
            <a:off x="9733272" y="5314294"/>
            <a:ext cx="1040181" cy="459341"/>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Verslavingszorg</a:t>
            </a:r>
          </a:p>
        </p:txBody>
      </p:sp>
      <p:sp>
        <p:nvSpPr>
          <p:cNvPr id="17" name="Rechthoek: afgeronde hoeken 16">
            <a:extLst>
              <a:ext uri="{FF2B5EF4-FFF2-40B4-BE49-F238E27FC236}">
                <a16:creationId xmlns:a16="http://schemas.microsoft.com/office/drawing/2014/main" id="{6B2420D8-A821-7399-3A0D-16F11DAABD4D}"/>
              </a:ext>
            </a:extLst>
          </p:cNvPr>
          <p:cNvSpPr/>
          <p:nvPr/>
        </p:nvSpPr>
        <p:spPr>
          <a:xfrm>
            <a:off x="10893121" y="5301407"/>
            <a:ext cx="924294" cy="472228"/>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Overige partners</a:t>
            </a:r>
          </a:p>
        </p:txBody>
      </p:sp>
      <p:sp>
        <p:nvSpPr>
          <p:cNvPr id="3" name="Rechthoek: afgeronde hoeken 2">
            <a:extLst>
              <a:ext uri="{FF2B5EF4-FFF2-40B4-BE49-F238E27FC236}">
                <a16:creationId xmlns:a16="http://schemas.microsoft.com/office/drawing/2014/main" id="{79F58540-C464-7D1D-5201-FC4108DFD900}"/>
              </a:ext>
            </a:extLst>
          </p:cNvPr>
          <p:cNvSpPr/>
          <p:nvPr/>
        </p:nvSpPr>
        <p:spPr>
          <a:xfrm>
            <a:off x="9751205" y="4757660"/>
            <a:ext cx="1021166" cy="446863"/>
          </a:xfrm>
          <a:prstGeom prst="roundRect">
            <a:avLst>
              <a:gd name="adj" fmla="val 50000"/>
            </a:avLst>
          </a:prstGeom>
          <a:solidFill>
            <a:srgbClr val="0AB4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solidFill>
                  <a:schemeClr val="bg1"/>
                </a:solidFill>
                <a:latin typeface="Bahnschrift" panose="020B0502040204020203" pitchFamily="34" charset="0"/>
              </a:rPr>
              <a:t>RSJ</a:t>
            </a:r>
          </a:p>
        </p:txBody>
      </p:sp>
    </p:spTree>
    <p:extLst>
      <p:ext uri="{BB962C8B-B14F-4D97-AF65-F5344CB8AC3E}">
        <p14:creationId xmlns:p14="http://schemas.microsoft.com/office/powerpoint/2010/main" val="213502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4971876" y="6478282"/>
            <a:ext cx="722721" cy="365125"/>
          </a:xfrm>
        </p:spPr>
        <p:txBody>
          <a:bodyPr/>
          <a:lstStyle/>
          <a:p>
            <a:fld id="{8F1BBE37-5799-4774-9025-BCB0297E8107}" type="slidenum">
              <a:rPr lang="nl-NL" smtClean="0"/>
              <a:pPr/>
              <a:t>17</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pic>
        <p:nvPicPr>
          <p:cNvPr id="2" name="Afbeelding 1">
            <a:hlinkClick r:id="rId3" action="ppaction://hlinksldjump"/>
            <a:extLst>
              <a:ext uri="{FF2B5EF4-FFF2-40B4-BE49-F238E27FC236}">
                <a16:creationId xmlns:a16="http://schemas.microsoft.com/office/drawing/2014/main" id="{990166B4-620C-C329-2E49-188EDF4A1F09}"/>
              </a:ext>
            </a:extLst>
          </p:cNvPr>
          <p:cNvPicPr>
            <a:picLocks noChangeAspect="1"/>
          </p:cNvPicPr>
          <p:nvPr/>
        </p:nvPicPr>
        <p:blipFill rotWithShape="1">
          <a:blip r:embed="rId4"/>
          <a:srcRect l="51635"/>
          <a:stretch/>
        </p:blipFill>
        <p:spPr>
          <a:xfrm>
            <a:off x="11100816" y="6059418"/>
            <a:ext cx="654156" cy="666750"/>
          </a:xfrm>
          <a:prstGeom prst="rect">
            <a:avLst/>
          </a:prstGeom>
        </p:spPr>
      </p:pic>
      <p:pic>
        <p:nvPicPr>
          <p:cNvPr id="4" name="Afbeelding 3">
            <a:hlinkClick r:id="rId5" action="ppaction://hlinksldjump"/>
            <a:extLst>
              <a:ext uri="{FF2B5EF4-FFF2-40B4-BE49-F238E27FC236}">
                <a16:creationId xmlns:a16="http://schemas.microsoft.com/office/drawing/2014/main" id="{805D11D0-1585-D6EB-222A-918791BB22E6}"/>
              </a:ext>
            </a:extLst>
          </p:cNvPr>
          <p:cNvPicPr>
            <a:picLocks noChangeAspect="1"/>
          </p:cNvPicPr>
          <p:nvPr/>
        </p:nvPicPr>
        <p:blipFill rotWithShape="1">
          <a:blip r:embed="rId4"/>
          <a:srcRect t="1" r="50000" b="-6229"/>
          <a:stretch/>
        </p:blipFill>
        <p:spPr>
          <a:xfrm>
            <a:off x="10432880" y="6059418"/>
            <a:ext cx="676275" cy="708279"/>
          </a:xfrm>
          <a:prstGeom prst="rect">
            <a:avLst/>
          </a:prstGeom>
        </p:spPr>
      </p:pic>
      <p:sp>
        <p:nvSpPr>
          <p:cNvPr id="16" name="Tekstvak 15">
            <a:extLst>
              <a:ext uri="{FF2B5EF4-FFF2-40B4-BE49-F238E27FC236}">
                <a16:creationId xmlns:a16="http://schemas.microsoft.com/office/drawing/2014/main" id="{941B9113-0375-50B0-A062-0C08F31EDED6}"/>
              </a:ext>
            </a:extLst>
          </p:cNvPr>
          <p:cNvSpPr txBox="1"/>
          <p:nvPr/>
        </p:nvSpPr>
        <p:spPr>
          <a:xfrm>
            <a:off x="382619" y="279854"/>
            <a:ext cx="5239512" cy="6555641"/>
          </a:xfrm>
          <a:prstGeom prst="rect">
            <a:avLst/>
          </a:prstGeom>
          <a:noFill/>
        </p:spPr>
        <p:txBody>
          <a:bodyPr wrap="square" lIns="91440" tIns="45720" rIns="91440" bIns="45720" anchor="t">
            <a:spAutoFit/>
          </a:bodyPr>
          <a:lstStyle/>
          <a:p>
            <a:pPr algn="just" fontAlgn="base"/>
            <a:r>
              <a:rPr lang="nl-NL" sz="1000" b="1" dirty="0">
                <a:solidFill>
                  <a:srgbClr val="0AB4E8"/>
                </a:solidFill>
                <a:latin typeface="Bahnschrift Light"/>
              </a:rPr>
              <a:t>Landelijk programma: </a:t>
            </a:r>
            <a:r>
              <a:rPr lang="nl-NL" sz="1000" dirty="0">
                <a:latin typeface="Bahnschrift Light"/>
              </a:rPr>
              <a:t>Aansluiting bij het landelijk programma van het Toekomstscenario vindt plaats via de centrumgemeente en de kwartiermaker. Aan de regio IJsselland is vanuit het landelijk programma een regio-adviseur toegewezen waarmee periodiek contact is. Communicatie naar gemeenten over het </a:t>
            </a:r>
            <a:r>
              <a:rPr lang="nl-NL" sz="1000" dirty="0" err="1">
                <a:latin typeface="Bahnschrift Light"/>
              </a:rPr>
              <a:t>landeleijk</a:t>
            </a:r>
            <a:r>
              <a:rPr lang="nl-NL" sz="1000" dirty="0">
                <a:latin typeface="Bahnschrift Light"/>
              </a:rPr>
              <a:t> programma loopt via de 42 jeugdzorg regio’s! De kwartiermaker onderhoudt contacten met regionaal projectleiders en kwartiermaker van andere regio’s waaronder de proeftuinen. Belangenbehartiging vanuit de regio’s vindt plaats via de reguliere routes (VNG, G40, LNVT, Jeugdzorg Nederland, Valente en de Raad voor de Kinderbescherming). </a:t>
            </a:r>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marL="0" indent="0" algn="just" fontAlgn="base">
              <a:buNone/>
            </a:pPr>
            <a:r>
              <a:rPr lang="nl-NL" sz="1000" b="1" dirty="0">
                <a:solidFill>
                  <a:srgbClr val="0AB4E8"/>
                </a:solidFill>
                <a:latin typeface="Bahnschrift Light" panose="020B0502040204020203" pitchFamily="34" charset="0"/>
              </a:rPr>
              <a:t>(Ambtelijk) opdrachtgever: </a:t>
            </a:r>
            <a:r>
              <a:rPr lang="nl-NL" sz="1000" dirty="0">
                <a:latin typeface="Bahnschrift Light" panose="020B0502040204020203" pitchFamily="34" charset="0"/>
              </a:rPr>
              <a:t>Zwolle is als centrumgemeente HG/KM namens de regio in 2023 ambtelijke opdrachtgever en voorzitter van het bestuurlijk overleg. Als toegewerkt wordt naar inbedding van het Toekomstscenario binnen de governance van de regionale agenda Zorg, Veiligheid en Straf wordt ook verkend of opdrachtgeverschap in deze structuur ondergebracht kan worden. </a:t>
            </a:r>
          </a:p>
          <a:p>
            <a:pPr marL="0" indent="0" algn="just" rtl="0" fontAlgn="base">
              <a:buNone/>
            </a:pPr>
            <a:endParaRPr lang="nl-NL" sz="1000" dirty="0">
              <a:latin typeface="Bahnschrift Light" panose="020B0502040204020203" pitchFamily="34" charset="0"/>
            </a:endParaRPr>
          </a:p>
          <a:p>
            <a:pPr algn="just" fontAlgn="base"/>
            <a:r>
              <a:rPr lang="nl-NL" sz="1000" b="1" dirty="0">
                <a:solidFill>
                  <a:srgbClr val="0AB4E8"/>
                </a:solidFill>
                <a:latin typeface="Bahnschrift Light"/>
              </a:rPr>
              <a:t>Projectleider: </a:t>
            </a:r>
            <a:r>
              <a:rPr lang="nl-NL" sz="1000" dirty="0">
                <a:latin typeface="Bahnschrift Light"/>
              </a:rPr>
              <a:t>Samenhang tussen de samenwerkende organisaties, actielijnen en pilots en voortgang wordt bewaakt door een projectleider. De projectleider wordt extern geworven.</a:t>
            </a:r>
            <a:endParaRPr lang="nl-NL" sz="1000" dirty="0">
              <a:latin typeface="Bahnschrift Light" panose="020B0502040204020203" pitchFamily="34" charset="0"/>
            </a:endParaRPr>
          </a:p>
          <a:p>
            <a:pPr algn="just"/>
            <a:r>
              <a:rPr lang="nl-NL" sz="1000" dirty="0">
                <a:latin typeface="Bahnschrift Light"/>
              </a:rPr>
              <a:t>  </a:t>
            </a:r>
            <a:endParaRPr lang="nl-NL" sz="100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marL="0" indent="0" algn="just" rtl="0" fontAlgn="base">
              <a:buNone/>
            </a:pPr>
            <a:r>
              <a:rPr lang="nl-NL" sz="1000" b="1" dirty="0">
                <a:solidFill>
                  <a:srgbClr val="0AB4E8"/>
                </a:solidFill>
                <a:latin typeface="Bahnschrift Light" panose="020B0502040204020203" pitchFamily="34" charset="0"/>
              </a:rPr>
              <a:t>Projectgroep Toekomstscenario: </a:t>
            </a:r>
            <a:r>
              <a:rPr lang="nl-NL" sz="1000" i="0" u="none" strike="noStrike" dirty="0">
                <a:effectLst/>
                <a:latin typeface="Bahnschrift Light" panose="020B0502040204020203" pitchFamily="34" charset="0"/>
              </a:rPr>
              <a:t>Werkt samen met de kwartiermaker. De projectgroep heeft een rol in de vertaling van beleid naar praktijk</a:t>
            </a:r>
            <a:r>
              <a:rPr lang="nl-NL" sz="1000" dirty="0">
                <a:latin typeface="Bahnschrift Light" panose="020B0502040204020203" pitchFamily="34" charset="0"/>
              </a:rPr>
              <a:t> en van beleid naar management en bestuur</a:t>
            </a:r>
            <a:r>
              <a:rPr lang="nl-NL" sz="1000" i="0" u="none" strike="noStrike" dirty="0">
                <a:effectLst/>
                <a:latin typeface="Bahnschrift Light" panose="020B0502040204020203" pitchFamily="34" charset="0"/>
              </a:rPr>
              <a:t> en is sparringpartner voor de kwartiermaker </a:t>
            </a:r>
            <a:r>
              <a:rPr lang="nl-NL" sz="1000" dirty="0">
                <a:latin typeface="Bahnschrift Light" panose="020B0502040204020203" pitchFamily="34" charset="0"/>
              </a:rPr>
              <a:t>op inhoud en proces. ​In de projectgroep zijn gemeenten Zwolle, Deventer, Kampen, Hardenberg, Olst-Wijhe, VTIJ, Kadera, </a:t>
            </a:r>
            <a:r>
              <a:rPr lang="nl-NL" sz="1000" dirty="0" err="1">
                <a:latin typeface="Bahnschrift Light" panose="020B0502040204020203" pitchFamily="34" charset="0"/>
              </a:rPr>
              <a:t>JbOV</a:t>
            </a:r>
            <a:r>
              <a:rPr lang="nl-NL" sz="1000" dirty="0">
                <a:latin typeface="Bahnschrift Light" panose="020B0502040204020203" pitchFamily="34" charset="0"/>
              </a:rPr>
              <a:t> en de </a:t>
            </a:r>
            <a:r>
              <a:rPr lang="nl-NL" sz="1000" dirty="0" err="1">
                <a:latin typeface="Bahnschrift Light" panose="020B0502040204020203" pitchFamily="34" charset="0"/>
              </a:rPr>
              <a:t>RvdK</a:t>
            </a:r>
            <a:r>
              <a:rPr lang="nl-NL" sz="1000" dirty="0">
                <a:latin typeface="Bahnschrift Light" panose="020B0502040204020203" pitchFamily="34" charset="0"/>
              </a:rPr>
              <a:t> vertegenwoordigd. De WSS en LJ&amp;R zijn agenda lid. </a:t>
            </a:r>
          </a:p>
          <a:p>
            <a:pPr marL="0" indent="0" algn="just" rtl="0" fontAlgn="base">
              <a:buNone/>
            </a:pPr>
            <a:endParaRPr lang="nl-NL" sz="1000" dirty="0">
              <a:latin typeface="Bahnschrift Light" panose="020B0502040204020203" pitchFamily="34" charset="0"/>
            </a:endParaRPr>
          </a:p>
          <a:p>
            <a:pPr marL="0" indent="0" algn="just" rtl="0" fontAlgn="base">
              <a:buNone/>
            </a:pPr>
            <a:endParaRPr lang="nl-NL" sz="1000" dirty="0">
              <a:latin typeface="Bahnschrift Light" panose="020B0502040204020203" pitchFamily="34" charset="0"/>
            </a:endParaRPr>
          </a:p>
          <a:p>
            <a:pPr algn="just" fontAlgn="base"/>
            <a:endParaRPr lang="nl-NL" sz="1000" dirty="0">
              <a:latin typeface="Bahnschrift Light" panose="020B0502040204020203" pitchFamily="34" charset="0"/>
            </a:endParaRPr>
          </a:p>
          <a:p>
            <a:pPr algn="just" fontAlgn="base"/>
            <a:r>
              <a:rPr lang="nl-NL" sz="1000" dirty="0">
                <a:latin typeface="Bahnschrift Light" panose="020B0502040204020203" pitchFamily="34" charset="0"/>
              </a:rPr>
              <a:t> </a:t>
            </a:r>
          </a:p>
        </p:txBody>
      </p:sp>
      <p:sp>
        <p:nvSpPr>
          <p:cNvPr id="19" name="Tekstvak 18">
            <a:extLst>
              <a:ext uri="{FF2B5EF4-FFF2-40B4-BE49-F238E27FC236}">
                <a16:creationId xmlns:a16="http://schemas.microsoft.com/office/drawing/2014/main" id="{8A7C06B5-B783-88E6-03F3-E68A10C9E93E}"/>
              </a:ext>
            </a:extLst>
          </p:cNvPr>
          <p:cNvSpPr txBox="1"/>
          <p:nvPr/>
        </p:nvSpPr>
        <p:spPr>
          <a:xfrm>
            <a:off x="6515460" y="602790"/>
            <a:ext cx="5239512" cy="707886"/>
          </a:xfrm>
          <a:prstGeom prst="rect">
            <a:avLst/>
          </a:prstGeom>
          <a:noFill/>
        </p:spPr>
        <p:txBody>
          <a:bodyPr wrap="square">
            <a:spAutoFit/>
          </a:bodyPr>
          <a:lstStyle/>
          <a:p>
            <a:pPr indent="0" algn="just" fontAlgn="base">
              <a:buNone/>
            </a:pPr>
            <a:endParaRPr lang="nl-NL" sz="1000">
              <a:latin typeface="Bahnschrift Light" panose="020B0502040204020203" pitchFamily="34" charset="0"/>
            </a:endParaRPr>
          </a:p>
          <a:p>
            <a:pPr indent="0" algn="just" fontAlgn="base">
              <a:buNone/>
            </a:pPr>
            <a:endParaRPr lang="en-US" sz="1000">
              <a:latin typeface="Bahnschrift Light" panose="020B0502040204020203" pitchFamily="34" charset="0"/>
            </a:endParaRPr>
          </a:p>
          <a:p>
            <a:pPr indent="0" algn="just" fontAlgn="base">
              <a:buNone/>
            </a:pPr>
            <a:endParaRPr lang="en-US" sz="1000">
              <a:latin typeface="Bahnschrift Light" panose="020B0502040204020203" pitchFamily="34" charset="0"/>
            </a:endParaRPr>
          </a:p>
          <a:p>
            <a:pPr indent="0" algn="just" fontAlgn="base">
              <a:buNone/>
            </a:pPr>
            <a:endParaRPr lang="en-US" sz="1000">
              <a:latin typeface="Bahnschrift Light" panose="020B0502040204020203" pitchFamily="34" charset="0"/>
            </a:endParaRPr>
          </a:p>
        </p:txBody>
      </p:sp>
      <p:sp>
        <p:nvSpPr>
          <p:cNvPr id="22" name="Tekstvak 21">
            <a:extLst>
              <a:ext uri="{FF2B5EF4-FFF2-40B4-BE49-F238E27FC236}">
                <a16:creationId xmlns:a16="http://schemas.microsoft.com/office/drawing/2014/main" id="{513EC6E8-C92E-7EBA-205D-F704EE37DEF9}"/>
              </a:ext>
            </a:extLst>
          </p:cNvPr>
          <p:cNvSpPr txBox="1"/>
          <p:nvPr/>
        </p:nvSpPr>
        <p:spPr>
          <a:xfrm>
            <a:off x="5699051" y="254227"/>
            <a:ext cx="6055921" cy="5139869"/>
          </a:xfrm>
          <a:prstGeom prst="rect">
            <a:avLst/>
          </a:prstGeom>
          <a:noFill/>
        </p:spPr>
        <p:txBody>
          <a:bodyPr wrap="square">
            <a:spAutoFit/>
          </a:bodyPr>
          <a:lstStyle/>
          <a:p>
            <a:pPr algn="just" fontAlgn="base"/>
            <a:r>
              <a:rPr lang="nl-NL" sz="1000" b="1" i="0" u="none" strike="noStrike" dirty="0">
                <a:solidFill>
                  <a:srgbClr val="0AB4E8"/>
                </a:solidFill>
                <a:effectLst/>
                <a:latin typeface="Bahnschrift Light" panose="020B0502040204020203" pitchFamily="34" charset="0"/>
              </a:rPr>
              <a:t>Regionale en lokale uitvoering: </a:t>
            </a:r>
            <a:r>
              <a:rPr lang="nl-NL" sz="1000" b="0" i="0" u="none" strike="noStrike" dirty="0">
                <a:solidFill>
                  <a:srgbClr val="3C3C3C"/>
                </a:solidFill>
                <a:effectLst/>
                <a:latin typeface="Bahnschrift Light" panose="020B0502040204020203" pitchFamily="34" charset="0"/>
              </a:rPr>
              <a:t>Pilots, lokale teams en betrokken regionaal werkende organisaties in elke gemeenten krijgen ondersteuning om lerende teams te worden, te leren van elkaar, van regionaalwerkende organisaties, van gezamenlijke casuïstiek, om cliënten te laten participeren en ervaringsdeskundigheid in te zetten. </a:t>
            </a:r>
            <a:r>
              <a:rPr lang="nl-NL" sz="1000" b="0" i="0" u="sng" dirty="0">
                <a:solidFill>
                  <a:srgbClr val="4472C4"/>
                </a:solidFill>
                <a:effectLst/>
                <a:latin typeface="Bahnschrift Light" panose="020B0502040204020203" pitchFamily="34" charset="0"/>
              </a:rPr>
              <a:t>Zie actielijn a.</a:t>
            </a:r>
            <a:r>
              <a:rPr lang="nl-NL" sz="1000" b="0" i="0" u="none" strike="noStrike" dirty="0">
                <a:solidFill>
                  <a:srgbClr val="4472C4"/>
                </a:solidFill>
                <a:effectLst/>
                <a:latin typeface="Bahnschrift Light" panose="020B0502040204020203" pitchFamily="34" charset="0"/>
              </a:rPr>
              <a:t> </a:t>
            </a:r>
          </a:p>
          <a:p>
            <a:pPr algn="just" fontAlgn="base"/>
            <a:endParaRPr lang="nl-NL" sz="1000" dirty="0">
              <a:solidFill>
                <a:srgbClr val="9C3B6C"/>
              </a:solidFill>
              <a:latin typeface="Bahnschrift Light" panose="020B0502040204020203" pitchFamily="34" charset="0"/>
            </a:endParaRPr>
          </a:p>
          <a:p>
            <a:pPr marL="0" indent="0" algn="just" fontAlgn="base">
              <a:buNone/>
            </a:pPr>
            <a:r>
              <a:rPr lang="nl-NL" sz="1000" b="1" dirty="0">
                <a:solidFill>
                  <a:srgbClr val="0AB4E8"/>
                </a:solidFill>
                <a:latin typeface="Bahnschrift Light" panose="020B0502040204020203" pitchFamily="34" charset="0"/>
              </a:rPr>
              <a:t>Monitoring</a:t>
            </a:r>
          </a:p>
          <a:p>
            <a:pPr marL="0" indent="0" algn="just" fontAlgn="base">
              <a:buNone/>
            </a:pPr>
            <a:r>
              <a:rPr lang="nl-NL" sz="1000" b="0" i="0" dirty="0">
                <a:solidFill>
                  <a:srgbClr val="0F0F0F"/>
                </a:solidFill>
                <a:effectLst/>
                <a:latin typeface="Söhne"/>
              </a:rPr>
              <a:t>Effectieve monitoring van de aanpak is essentieel. </a:t>
            </a:r>
            <a:r>
              <a:rPr lang="nl-NL" sz="1000" dirty="0">
                <a:solidFill>
                  <a:srgbClr val="0F0F0F"/>
                </a:solidFill>
                <a:latin typeface="Söhne"/>
              </a:rPr>
              <a:t>Tot en met 2024 </a:t>
            </a:r>
            <a:r>
              <a:rPr lang="nl-NL" sz="1000" b="0" i="0" dirty="0">
                <a:solidFill>
                  <a:srgbClr val="0F0F0F"/>
                </a:solidFill>
                <a:effectLst/>
                <a:latin typeface="Söhne"/>
              </a:rPr>
              <a:t>hanteren we hiervoor de ontwikkelplannen en zelfscan, zoals beschreven het kwaliteitskader ‘Werken aan Veiligheid’. Parallel verkennen we hoe we deze zelfscans kunnen aanpassen zodat deze nog beter aansluit bij het Toekomstscenario en de aanpak voor de regio. </a:t>
            </a:r>
            <a:r>
              <a:rPr lang="nl-NL" sz="1000" b="0" i="0" dirty="0">
                <a:solidFill>
                  <a:srgbClr val="4472C4"/>
                </a:solidFill>
                <a:effectLst/>
                <a:latin typeface="Söhne"/>
                <a:hlinkClick r:id="rId6" action="ppaction://hlinksldjump">
                  <a:extLst>
                    <a:ext uri="{A12FA001-AC4F-418D-AE19-62706E023703}">
                      <ahyp:hlinkClr xmlns:ahyp="http://schemas.microsoft.com/office/drawing/2018/hyperlinkcolor" val="tx"/>
                    </a:ext>
                  </a:extLst>
                </a:hlinkClick>
              </a:rPr>
              <a:t>Zie actielijn c.</a:t>
            </a:r>
            <a:endParaRPr lang="nl-NL" sz="1000" b="0" i="0" dirty="0">
              <a:solidFill>
                <a:srgbClr val="4472C4"/>
              </a:solidFill>
              <a:effectLst/>
              <a:latin typeface="Söhne"/>
            </a:endParaRPr>
          </a:p>
          <a:p>
            <a:pPr algn="just" fontAlgn="base"/>
            <a:endParaRPr lang="nl-NL" sz="1000" dirty="0">
              <a:solidFill>
                <a:srgbClr val="4472C4"/>
              </a:solidFill>
              <a:latin typeface="Söhne"/>
            </a:endParaRPr>
          </a:p>
          <a:p>
            <a:pPr algn="just" fontAlgn="base"/>
            <a:r>
              <a:rPr lang="nl-NL" sz="1000" b="1" dirty="0">
                <a:solidFill>
                  <a:srgbClr val="0AB4E8"/>
                </a:solidFill>
                <a:latin typeface="Bahnschrift Light" panose="020B0502040204020203" pitchFamily="34" charset="0"/>
              </a:rPr>
              <a:t>Financieel kader</a:t>
            </a:r>
            <a:endParaRPr lang="nl-NL" sz="1000" b="1" dirty="0">
              <a:latin typeface="Bahnschrift Light" panose="020B0502040204020203" pitchFamily="34" charset="0"/>
            </a:endParaRPr>
          </a:p>
          <a:p>
            <a:pPr algn="just" rtl="0" fontAlgn="base"/>
            <a:r>
              <a:rPr lang="nl-NL" sz="1000" dirty="0">
                <a:latin typeface="Bahnschrift Light" panose="020B0502040204020203" pitchFamily="34" charset="0"/>
              </a:rPr>
              <a:t>De centrumgemeente Zwolle krijgt over een periode van 4 jaar ( 2022 T/m 2025) ca 2 mln. in de DUVO voor de doorontwikkeling Toekomstscenario. Hiervan is ongeveer 150.000 reeds besteed. Het betreft een meerjarig incidenteel regionaal budget tot en met 2025. Doel van deze middelen is om regio’s te stimuleren om samen stappen te zetten en een impuls te geven in de beweging die het toekomstscenario beschrijft. </a:t>
            </a:r>
          </a:p>
          <a:p>
            <a:pPr algn="just" rtl="0" fontAlgn="base"/>
            <a:endParaRPr lang="nl-NL" sz="1000" dirty="0">
              <a:latin typeface="Bahnschrift Light" panose="020B0502040204020203" pitchFamily="34" charset="0"/>
            </a:endParaRPr>
          </a:p>
          <a:p>
            <a:pPr algn="just" fontAlgn="base"/>
            <a:r>
              <a:rPr lang="nl-NL" sz="1000" b="1" dirty="0">
                <a:solidFill>
                  <a:srgbClr val="0AB4E8"/>
                </a:solidFill>
                <a:latin typeface="Bahnschrift Light" panose="020B0502040204020203" pitchFamily="34" charset="0"/>
              </a:rPr>
              <a:t>Doorlooptijd van de aanpak.  </a:t>
            </a:r>
            <a:r>
              <a:rPr lang="nl-NL" sz="1000" dirty="0">
                <a:latin typeface="Bahnschrift Light" panose="020B0502040204020203" pitchFamily="34" charset="0"/>
              </a:rPr>
              <a:t>Het landelijk programma Toekomstscenario loopt tot en met 2030. </a:t>
            </a:r>
            <a:r>
              <a:rPr lang="nl-NL" sz="1000" dirty="0">
                <a:effectLst/>
                <a:latin typeface="Bahnschrift Light" panose="020B0502040204020203" pitchFamily="34" charset="0"/>
              </a:rPr>
              <a:t>Belangrijke mijlpaal van het landelijk programma in de zomer van 2023 was de publicatie van het programmaplan voor het Toekomstscenario. In dit plan hebben VNG en de </a:t>
            </a:r>
            <a:r>
              <a:rPr lang="nl-NL" sz="1000" b="0" i="0" dirty="0">
                <a:effectLst/>
                <a:latin typeface="Bahnschrift Light" panose="020B0502040204020203" pitchFamily="34" charset="0"/>
              </a:rPr>
              <a:t>ministeries van </a:t>
            </a:r>
            <a:r>
              <a:rPr lang="nl-NL" sz="1000" b="0" i="0" dirty="0" err="1">
                <a:effectLst/>
                <a:latin typeface="Bahnschrift Light" panose="020B0502040204020203" pitchFamily="34" charset="0"/>
              </a:rPr>
              <a:t>JenV</a:t>
            </a:r>
            <a:r>
              <a:rPr lang="nl-NL" sz="1000" b="0" i="0" dirty="0">
                <a:effectLst/>
                <a:latin typeface="Bahnschrift Light" panose="020B0502040204020203" pitchFamily="34" charset="0"/>
              </a:rPr>
              <a:t> en VWS de opdracht beschreven hoe de fasegewijze route naar het eindbeeld van het Toekomstscenario in 2030 eruit ziet. Een schematische weergave hiervan is hieronder opgemaakt. Hoofdlijnen van deze planning zijn weergegeven in onderstaande figuur. Parallel aan de planning van het landelijk programma is de planning van het plan van aanpak voor het Toekomstscenario voor de regio IJsselland</a:t>
            </a:r>
            <a:r>
              <a:rPr lang="nl-NL" sz="1000" dirty="0">
                <a:latin typeface="Bahnschrift Light" panose="020B0502040204020203" pitchFamily="34" charset="0"/>
              </a:rPr>
              <a:t> opgenomen. </a:t>
            </a:r>
          </a:p>
          <a:p>
            <a:pPr algn="just" fontAlgn="base"/>
            <a:endParaRPr lang="nl-NL" sz="1000" dirty="0">
              <a:latin typeface="Bahnschrift Light" panose="020B0502040204020203" pitchFamily="34" charset="0"/>
            </a:endParaRPr>
          </a:p>
          <a:p>
            <a:pPr algn="just" fontAlgn="base"/>
            <a:r>
              <a:rPr lang="nl-NL" sz="1000" dirty="0">
                <a:latin typeface="Bahnschrift Light" panose="020B0502040204020203" pitchFamily="34" charset="0"/>
              </a:rPr>
              <a:t>De aanpak loopt gelijk op met looptijd van de financiering tot 2026 en hangt samen met de belangrijkste aanstaande besluitvormingsmomenten van het landelijk programma inzake regionale veiligheidsteams en hieraan gekoppelde wijzigingen in wet- regelgeving waarvoor in 2024 ambtelijke voorstellen volgen en in 2025 politieke besluitvorming plaatsvindt. </a:t>
            </a:r>
          </a:p>
          <a:p>
            <a:pPr algn="just" fontAlgn="base"/>
            <a:endParaRPr lang="nl-NL" sz="1800" b="1" dirty="0">
              <a:solidFill>
                <a:srgbClr val="0AB4E8"/>
              </a:solidFill>
              <a:latin typeface="Bahnschrift Light" panose="020B0502040204020203" pitchFamily="34" charset="0"/>
            </a:endParaRPr>
          </a:p>
        </p:txBody>
      </p:sp>
      <p:sp>
        <p:nvSpPr>
          <p:cNvPr id="8" name="Tekstvak 7">
            <a:extLst>
              <a:ext uri="{FF2B5EF4-FFF2-40B4-BE49-F238E27FC236}">
                <a16:creationId xmlns:a16="http://schemas.microsoft.com/office/drawing/2014/main" id="{D48C89DF-48B1-D815-AECB-6D7D7413D8DF}"/>
              </a:ext>
            </a:extLst>
          </p:cNvPr>
          <p:cNvSpPr txBox="1"/>
          <p:nvPr/>
        </p:nvSpPr>
        <p:spPr>
          <a:xfrm>
            <a:off x="1387179" y="3176566"/>
            <a:ext cx="4131535" cy="2092881"/>
          </a:xfrm>
          <a:prstGeom prst="rect">
            <a:avLst/>
          </a:prstGeom>
          <a:noFill/>
        </p:spPr>
        <p:txBody>
          <a:bodyPr wrap="square">
            <a:spAutoFit/>
          </a:bodyPr>
          <a:lstStyle/>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Onafhankelijk, benaderbaar en verbindend</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Contact met landelijk programma en proeftuinen, vertaling naar de regio IJsselland en </a:t>
            </a:r>
            <a:r>
              <a:rPr lang="nl-NL" sz="1000" dirty="0" err="1">
                <a:solidFill>
                  <a:srgbClr val="0AB4E8"/>
                </a:solidFill>
                <a:latin typeface="Bahnschrift Light" panose="020B0502040204020203" pitchFamily="34" charset="0"/>
              </a:rPr>
              <a:t>vice</a:t>
            </a:r>
            <a:r>
              <a:rPr lang="nl-NL" sz="1000" dirty="0">
                <a:solidFill>
                  <a:srgbClr val="0AB4E8"/>
                </a:solidFill>
                <a:latin typeface="Bahnschrift Light" panose="020B0502040204020203" pitchFamily="34" charset="0"/>
              </a:rPr>
              <a:t> versa</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Aangaan en stimuleren van landelijke, regionale en lokale verbindingen gericht op het realiseren van de doelen van de aanpak </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Begeleiden  van initiatieven vanuit actielijnen in praktijk, </a:t>
            </a:r>
            <a:r>
              <a:rPr lang="nl-NL" sz="1000" dirty="0" err="1">
                <a:solidFill>
                  <a:srgbClr val="0AB4E8"/>
                </a:solidFill>
                <a:latin typeface="Bahnschrift Light" panose="020B0502040204020203" pitchFamily="34" charset="0"/>
              </a:rPr>
              <a:t>incl</a:t>
            </a:r>
            <a:r>
              <a:rPr lang="nl-NL" sz="1000" dirty="0">
                <a:solidFill>
                  <a:srgbClr val="0AB4E8"/>
                </a:solidFill>
                <a:latin typeface="Bahnschrift Light" panose="020B0502040204020203" pitchFamily="34" charset="0"/>
              </a:rPr>
              <a:t> pilots.</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Monitoren van de voortgang van de regionale aanpak</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Verantwoording naar bestuurlijke bijeenkomst</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Programmamanagement en stakeholdermanagement</a:t>
            </a:r>
          </a:p>
          <a:p>
            <a:pPr marL="171450" indent="-171450" algn="just" fontAlgn="base">
              <a:buFont typeface="Arial" panose="020B0604020202020204" pitchFamily="34" charset="0"/>
              <a:buChar char="•"/>
            </a:pPr>
            <a:r>
              <a:rPr lang="nl-NL" sz="1000" dirty="0">
                <a:solidFill>
                  <a:srgbClr val="0AB4E8"/>
                </a:solidFill>
                <a:latin typeface="Bahnschrift Light" panose="020B0502040204020203" pitchFamily="34" charset="0"/>
              </a:rPr>
              <a:t>Communicatie over resultaten van de aanpak. (o.a. via website en nieuwsbrief)</a:t>
            </a:r>
          </a:p>
        </p:txBody>
      </p:sp>
      <p:grpSp>
        <p:nvGrpSpPr>
          <p:cNvPr id="9" name="Groep 8">
            <a:extLst>
              <a:ext uri="{FF2B5EF4-FFF2-40B4-BE49-F238E27FC236}">
                <a16:creationId xmlns:a16="http://schemas.microsoft.com/office/drawing/2014/main" id="{308ADC21-4CD5-A806-4A6D-8ADED14A786A}"/>
              </a:ext>
            </a:extLst>
          </p:cNvPr>
          <p:cNvGrpSpPr/>
          <p:nvPr/>
        </p:nvGrpSpPr>
        <p:grpSpPr>
          <a:xfrm>
            <a:off x="563773" y="4150862"/>
            <a:ext cx="710100" cy="547670"/>
            <a:chOff x="6480737" y="3441925"/>
            <a:chExt cx="710100" cy="547670"/>
          </a:xfrm>
        </p:grpSpPr>
        <p:pic>
          <p:nvPicPr>
            <p:cNvPr id="10" name="Graphic 9" descr="Gebruiker met effen opvulling">
              <a:extLst>
                <a:ext uri="{FF2B5EF4-FFF2-40B4-BE49-F238E27FC236}">
                  <a16:creationId xmlns:a16="http://schemas.microsoft.com/office/drawing/2014/main" id="{55148F9B-EAA9-8D57-BDA7-EA7CBC29E5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9924" y="3450439"/>
              <a:ext cx="472229" cy="472229"/>
            </a:xfrm>
            <a:prstGeom prst="rect">
              <a:avLst/>
            </a:prstGeom>
          </p:spPr>
        </p:pic>
        <p:cxnSp>
          <p:nvCxnSpPr>
            <p:cNvPr id="11" name="Rechte verbindingslijn met pijl 10">
              <a:extLst>
                <a:ext uri="{FF2B5EF4-FFF2-40B4-BE49-F238E27FC236}">
                  <a16:creationId xmlns:a16="http://schemas.microsoft.com/office/drawing/2014/main" id="{61E82091-AE1A-4775-A887-13625D99D492}"/>
                </a:ext>
              </a:extLst>
            </p:cNvPr>
            <p:cNvCxnSpPr>
              <a:cxnSpLocks/>
            </p:cNvCxnSpPr>
            <p:nvPr/>
          </p:nvCxnSpPr>
          <p:spPr>
            <a:xfrm>
              <a:off x="6697208" y="3780164"/>
              <a:ext cx="0" cy="209431"/>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cxnSp>
          <p:nvCxnSpPr>
            <p:cNvPr id="12" name="Rechte verbindingslijn met pijl 11">
              <a:extLst>
                <a:ext uri="{FF2B5EF4-FFF2-40B4-BE49-F238E27FC236}">
                  <a16:creationId xmlns:a16="http://schemas.microsoft.com/office/drawing/2014/main" id="{0F667364-3841-7133-5AA1-5637EAAB24BF}"/>
                </a:ext>
              </a:extLst>
            </p:cNvPr>
            <p:cNvCxnSpPr>
              <a:cxnSpLocks/>
            </p:cNvCxnSpPr>
            <p:nvPr/>
          </p:nvCxnSpPr>
          <p:spPr>
            <a:xfrm>
              <a:off x="6971375" y="3806117"/>
              <a:ext cx="219462" cy="0"/>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0BFDE562-1311-4FF5-B46C-8A0F080DB0DF}"/>
                </a:ext>
              </a:extLst>
            </p:cNvPr>
            <p:cNvCxnSpPr>
              <a:cxnSpLocks/>
            </p:cNvCxnSpPr>
            <p:nvPr/>
          </p:nvCxnSpPr>
          <p:spPr>
            <a:xfrm flipV="1">
              <a:off x="6697208" y="3441925"/>
              <a:ext cx="0" cy="325905"/>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cxnSp>
          <p:nvCxnSpPr>
            <p:cNvPr id="14" name="Rechte verbindingslijn met pijl 13">
              <a:extLst>
                <a:ext uri="{FF2B5EF4-FFF2-40B4-BE49-F238E27FC236}">
                  <a16:creationId xmlns:a16="http://schemas.microsoft.com/office/drawing/2014/main" id="{0C502F4D-8831-FED5-F766-13372E466E18}"/>
                </a:ext>
              </a:extLst>
            </p:cNvPr>
            <p:cNvCxnSpPr>
              <a:cxnSpLocks/>
            </p:cNvCxnSpPr>
            <p:nvPr/>
          </p:nvCxnSpPr>
          <p:spPr>
            <a:xfrm flipH="1">
              <a:off x="6480737" y="3806117"/>
              <a:ext cx="248648" cy="10515"/>
            </a:xfrm>
            <a:prstGeom prst="straightConnector1">
              <a:avLst/>
            </a:prstGeom>
            <a:ln>
              <a:solidFill>
                <a:srgbClr val="0AB4E8"/>
              </a:solidFill>
              <a:tailEnd type="triangle"/>
            </a:ln>
          </p:spPr>
          <p:style>
            <a:lnRef idx="1">
              <a:schemeClr val="dk1"/>
            </a:lnRef>
            <a:fillRef idx="0">
              <a:schemeClr val="dk1"/>
            </a:fillRef>
            <a:effectRef idx="0">
              <a:schemeClr val="dk1"/>
            </a:effectRef>
            <a:fontRef idx="minor">
              <a:schemeClr val="tx1"/>
            </a:fontRef>
          </p:style>
        </p:cxnSp>
      </p:grpSp>
      <p:sp>
        <p:nvSpPr>
          <p:cNvPr id="17" name="Rechthoek 16">
            <a:extLst>
              <a:ext uri="{FF2B5EF4-FFF2-40B4-BE49-F238E27FC236}">
                <a16:creationId xmlns:a16="http://schemas.microsoft.com/office/drawing/2014/main" id="{14060EA8-267F-2792-8A07-4B019756F5C2}"/>
              </a:ext>
            </a:extLst>
          </p:cNvPr>
          <p:cNvSpPr/>
          <p:nvPr/>
        </p:nvSpPr>
        <p:spPr>
          <a:xfrm>
            <a:off x="496699" y="3167342"/>
            <a:ext cx="5017836" cy="2080018"/>
          </a:xfrm>
          <a:prstGeom prst="rect">
            <a:avLst/>
          </a:prstGeom>
          <a:noFill/>
          <a:ln w="19050">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9967AF52-FDCA-0739-EAD1-8A091514165A}"/>
              </a:ext>
            </a:extLst>
          </p:cNvPr>
          <p:cNvSpPr txBox="1"/>
          <p:nvPr/>
        </p:nvSpPr>
        <p:spPr>
          <a:xfrm>
            <a:off x="492520" y="4752957"/>
            <a:ext cx="1174245" cy="400110"/>
          </a:xfrm>
          <a:prstGeom prst="rect">
            <a:avLst/>
          </a:prstGeom>
          <a:noFill/>
        </p:spPr>
        <p:txBody>
          <a:bodyPr wrap="square" rtlCol="0">
            <a:spAutoFit/>
          </a:bodyPr>
          <a:lstStyle/>
          <a:p>
            <a:pPr algn="just"/>
            <a:r>
              <a:rPr lang="nl-NL" sz="1000" dirty="0">
                <a:solidFill>
                  <a:srgbClr val="0AB4E8"/>
                </a:solidFill>
                <a:latin typeface="Bahnschrift Light" panose="020B0502040204020203" pitchFamily="34" charset="0"/>
                <a:cs typeface="Times New Roman" panose="02020603050405020304" pitchFamily="18" charset="0"/>
              </a:rPr>
              <a:t>Profiel</a:t>
            </a:r>
          </a:p>
          <a:p>
            <a:pPr algn="just"/>
            <a:r>
              <a:rPr lang="nl-NL" sz="1000" dirty="0">
                <a:solidFill>
                  <a:srgbClr val="0AB4E8"/>
                </a:solidFill>
                <a:latin typeface="Bahnschrift Light" panose="020B0502040204020203" pitchFamily="34" charset="0"/>
                <a:cs typeface="Times New Roman" panose="02020603050405020304" pitchFamily="18" charset="0"/>
              </a:rPr>
              <a:t>Kwartiermaker</a:t>
            </a:r>
          </a:p>
        </p:txBody>
      </p:sp>
    </p:spTree>
    <p:extLst>
      <p:ext uri="{BB962C8B-B14F-4D97-AF65-F5344CB8AC3E}">
        <p14:creationId xmlns:p14="http://schemas.microsoft.com/office/powerpoint/2010/main" val="299285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D8A5D6F-1965-D12D-E64D-6BF3467FA0CF}"/>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signature_921852337">
            <a:extLst>
              <a:ext uri="{FF2B5EF4-FFF2-40B4-BE49-F238E27FC236}">
                <a16:creationId xmlns:a16="http://schemas.microsoft.com/office/drawing/2014/main" id="{F6E1B126-10F9-A0DC-C064-EB83E7C4E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5792" y="4011973"/>
            <a:ext cx="3732102" cy="2151872"/>
          </a:xfrm>
          <a:prstGeom prst="rect">
            <a:avLst/>
          </a:prstGeom>
          <a:noFill/>
          <a:ln>
            <a:noFill/>
          </a:ln>
        </p:spPr>
      </p:pic>
      <p:sp>
        <p:nvSpPr>
          <p:cNvPr id="3" name="Titel 2">
            <a:extLst>
              <a:ext uri="{FF2B5EF4-FFF2-40B4-BE49-F238E27FC236}">
                <a16:creationId xmlns:a16="http://schemas.microsoft.com/office/drawing/2014/main" id="{7AF4E21C-2161-DC97-BA39-174817E2D2C1}"/>
              </a:ext>
            </a:extLst>
          </p:cNvPr>
          <p:cNvSpPr>
            <a:spLocks noGrp="1"/>
          </p:cNvSpPr>
          <p:nvPr>
            <p:ph type="title"/>
          </p:nvPr>
        </p:nvSpPr>
        <p:spPr>
          <a:xfrm>
            <a:off x="1834783" y="2594419"/>
            <a:ext cx="10043957" cy="1307073"/>
          </a:xfrm>
        </p:spPr>
        <p:txBody>
          <a:bodyPr>
            <a:noAutofit/>
          </a:bodyPr>
          <a:lstStyle/>
          <a:p>
            <a:r>
              <a:rPr lang="nl-NL" sz="3200" b="1" dirty="0">
                <a:solidFill>
                  <a:srgbClr val="0070C0"/>
                </a:solidFill>
                <a:latin typeface="Bahnschrift Light"/>
              </a:rPr>
              <a:t>Bijlage </a:t>
            </a:r>
            <a:r>
              <a:rPr lang="nl-NL" sz="3200" dirty="0">
                <a:solidFill>
                  <a:srgbClr val="0070C0"/>
                </a:solidFill>
                <a:latin typeface="Bahnschrift Light"/>
              </a:rPr>
              <a:t>II </a:t>
            </a:r>
            <a:br>
              <a:rPr lang="nl-NL" sz="3200" b="1" dirty="0">
                <a:latin typeface="Bahnschrift Light" panose="020B0502040204020203" pitchFamily="34" charset="0"/>
              </a:rPr>
            </a:br>
            <a:r>
              <a:rPr lang="nl-NL" sz="3200" b="1" dirty="0">
                <a:solidFill>
                  <a:srgbClr val="0070C0"/>
                </a:solidFill>
                <a:latin typeface="Bahnschrift Light"/>
              </a:rPr>
              <a:t>Planning en begroting </a:t>
            </a:r>
            <a:br>
              <a:rPr lang="nl-NL" sz="3200" b="1" dirty="0">
                <a:latin typeface="Bahnschrift Light" panose="020B0502040204020203" pitchFamily="34" charset="0"/>
              </a:rPr>
            </a:br>
            <a:br>
              <a:rPr lang="nl-NL" sz="3200" b="1" dirty="0">
                <a:latin typeface="Bahnschrift Light" panose="020B0502040204020203" pitchFamily="34" charset="0"/>
              </a:rPr>
            </a:br>
            <a:br>
              <a:rPr lang="nl-NL" sz="3200" b="1" dirty="0">
                <a:latin typeface="Bahnschrift Light" panose="020B0502040204020203" pitchFamily="34" charset="0"/>
              </a:rPr>
            </a:br>
            <a:endParaRPr lang="nl-NL" sz="3200" b="1" dirty="0">
              <a:solidFill>
                <a:srgbClr val="FF0000"/>
              </a:solidFill>
              <a:latin typeface="Bahnschrift Light" panose="020B0502040204020203" pitchFamily="34" charset="0"/>
            </a:endParaRPr>
          </a:p>
        </p:txBody>
      </p:sp>
      <p:sp>
        <p:nvSpPr>
          <p:cNvPr id="5" name="Rechthoek 4">
            <a:extLst>
              <a:ext uri="{FF2B5EF4-FFF2-40B4-BE49-F238E27FC236}">
                <a16:creationId xmlns:a16="http://schemas.microsoft.com/office/drawing/2014/main" id="{E3328C8F-D3A4-5345-8228-F6B227530096}"/>
              </a:ext>
            </a:extLst>
          </p:cNvPr>
          <p:cNvSpPr/>
          <p:nvPr/>
        </p:nvSpPr>
        <p:spPr>
          <a:xfrm>
            <a:off x="137160" y="292608"/>
            <a:ext cx="11823191" cy="6181344"/>
          </a:xfrm>
          <a:prstGeom prst="rect">
            <a:avLst/>
          </a:prstGeom>
          <a:noFill/>
          <a:ln w="57150">
            <a:solidFill>
              <a:srgbClr val="0369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descr="Twee mannen met effen opvulling">
            <a:extLst>
              <a:ext uri="{FF2B5EF4-FFF2-40B4-BE49-F238E27FC236}">
                <a16:creationId xmlns:a16="http://schemas.microsoft.com/office/drawing/2014/main" id="{5D9CCCBE-64B6-8A59-B888-658E48548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387" y="5219689"/>
            <a:ext cx="2688893" cy="1992648"/>
          </a:xfrm>
          <a:prstGeom prst="rect">
            <a:avLst/>
          </a:prstGeom>
        </p:spPr>
      </p:pic>
      <p:pic>
        <p:nvPicPr>
          <p:cNvPr id="6" name="Graphic 5" descr="Kruipende baby met effen opvulling">
            <a:extLst>
              <a:ext uri="{FF2B5EF4-FFF2-40B4-BE49-F238E27FC236}">
                <a16:creationId xmlns:a16="http://schemas.microsoft.com/office/drawing/2014/main" id="{3D16BD62-51BB-59A0-0D24-AAB9A224CA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11478" y="553001"/>
            <a:ext cx="2138799" cy="2221989"/>
          </a:xfrm>
          <a:prstGeom prst="rect">
            <a:avLst/>
          </a:prstGeom>
        </p:spPr>
      </p:pic>
      <p:pic>
        <p:nvPicPr>
          <p:cNvPr id="7" name="Graphic 6" descr="Groep mannen met effen opvulling">
            <a:extLst>
              <a:ext uri="{FF2B5EF4-FFF2-40B4-BE49-F238E27FC236}">
                <a16:creationId xmlns:a16="http://schemas.microsoft.com/office/drawing/2014/main" id="{4EC283DE-299D-8C59-0336-1DA07E6622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573861" y="-158936"/>
            <a:ext cx="2478935" cy="1837056"/>
          </a:xfrm>
          <a:prstGeom prst="rect">
            <a:avLst/>
          </a:prstGeom>
        </p:spPr>
      </p:pic>
      <p:pic>
        <p:nvPicPr>
          <p:cNvPr id="8" name="Graphic 7" descr="Twee vrouwen met effen opvulling">
            <a:extLst>
              <a:ext uri="{FF2B5EF4-FFF2-40B4-BE49-F238E27FC236}">
                <a16:creationId xmlns:a16="http://schemas.microsoft.com/office/drawing/2014/main" id="{EE27ED18-C4A3-7891-7D5A-1D93EEB957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552004" y="1392945"/>
            <a:ext cx="2290783" cy="1697623"/>
          </a:xfrm>
          <a:prstGeom prst="rect">
            <a:avLst/>
          </a:prstGeom>
        </p:spPr>
      </p:pic>
      <p:pic>
        <p:nvPicPr>
          <p:cNvPr id="9" name="Graphic 8" descr="Kinderen met effen opvulling">
            <a:extLst>
              <a:ext uri="{FF2B5EF4-FFF2-40B4-BE49-F238E27FC236}">
                <a16:creationId xmlns:a16="http://schemas.microsoft.com/office/drawing/2014/main" id="{35B1761E-D951-E5C8-6C65-AACB1FA3FC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820764" y="3571445"/>
            <a:ext cx="2441151" cy="2003361"/>
          </a:xfrm>
          <a:prstGeom prst="rect">
            <a:avLst/>
          </a:prstGeom>
        </p:spPr>
      </p:pic>
      <p:pic>
        <p:nvPicPr>
          <p:cNvPr id="10" name="Graphic 9" descr="Man met wandelstok met effen opvulling">
            <a:extLst>
              <a:ext uri="{FF2B5EF4-FFF2-40B4-BE49-F238E27FC236}">
                <a16:creationId xmlns:a16="http://schemas.microsoft.com/office/drawing/2014/main" id="{9DDB6DFA-BE37-FAC4-1EB6-E9189222ED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24643" y="5318947"/>
            <a:ext cx="2463425" cy="1825562"/>
          </a:xfrm>
          <a:prstGeom prst="rect">
            <a:avLst/>
          </a:prstGeom>
        </p:spPr>
      </p:pic>
      <p:pic>
        <p:nvPicPr>
          <p:cNvPr id="13" name="Graphic 12" descr="Gezin met dochter met effen opvulling">
            <a:extLst>
              <a:ext uri="{FF2B5EF4-FFF2-40B4-BE49-F238E27FC236}">
                <a16:creationId xmlns:a16="http://schemas.microsoft.com/office/drawing/2014/main" id="{B6FC923A-E841-24F6-F729-C6E1AF5015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15226" y="5303232"/>
            <a:ext cx="2463425" cy="1825562"/>
          </a:xfrm>
          <a:prstGeom prst="rect">
            <a:avLst/>
          </a:prstGeom>
        </p:spPr>
      </p:pic>
      <p:pic>
        <p:nvPicPr>
          <p:cNvPr id="14" name="Graphic 13" descr="Man en vrouw met effen opvulling">
            <a:extLst>
              <a:ext uri="{FF2B5EF4-FFF2-40B4-BE49-F238E27FC236}">
                <a16:creationId xmlns:a16="http://schemas.microsoft.com/office/drawing/2014/main" id="{E42811A9-F501-3808-81F7-DBEFFD27817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4619697" y="-295332"/>
            <a:ext cx="2585155" cy="1915772"/>
          </a:xfrm>
          <a:prstGeom prst="rect">
            <a:avLst/>
          </a:prstGeom>
        </p:spPr>
      </p:pic>
      <p:pic>
        <p:nvPicPr>
          <p:cNvPr id="15" name="Graphic 14" descr="Man met kind met effen opvulling">
            <a:extLst>
              <a:ext uri="{FF2B5EF4-FFF2-40B4-BE49-F238E27FC236}">
                <a16:creationId xmlns:a16="http://schemas.microsoft.com/office/drawing/2014/main" id="{A5617B1A-9F5B-D1BE-10F0-84FF95DD08C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0800000">
            <a:off x="8091377" y="-295332"/>
            <a:ext cx="2730880" cy="2408265"/>
          </a:xfrm>
          <a:prstGeom prst="rect">
            <a:avLst/>
          </a:prstGeom>
        </p:spPr>
      </p:pic>
      <p:pic>
        <p:nvPicPr>
          <p:cNvPr id="16" name="Graphic 15" descr="Man met baby met effen opvulling">
            <a:extLst>
              <a:ext uri="{FF2B5EF4-FFF2-40B4-BE49-F238E27FC236}">
                <a16:creationId xmlns:a16="http://schemas.microsoft.com/office/drawing/2014/main" id="{40B1C6D2-7B91-BB95-3B3A-7E013429C74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6200000">
            <a:off x="10133171" y="2350988"/>
            <a:ext cx="2566175" cy="2221986"/>
          </a:xfrm>
          <a:prstGeom prst="rect">
            <a:avLst/>
          </a:prstGeom>
        </p:spPr>
      </p:pic>
      <p:pic>
        <p:nvPicPr>
          <p:cNvPr id="17" name="Afbeelding 16">
            <a:hlinkClick r:id="rId24" action="ppaction://hlinksldjump"/>
            <a:extLst>
              <a:ext uri="{FF2B5EF4-FFF2-40B4-BE49-F238E27FC236}">
                <a16:creationId xmlns:a16="http://schemas.microsoft.com/office/drawing/2014/main" id="{109CD31B-E81E-BEFD-A2A6-8B64AD5F7E59}"/>
              </a:ext>
            </a:extLst>
          </p:cNvPr>
          <p:cNvPicPr>
            <a:picLocks noChangeAspect="1"/>
          </p:cNvPicPr>
          <p:nvPr/>
        </p:nvPicPr>
        <p:blipFill rotWithShape="1">
          <a:blip r:embed="rId25"/>
          <a:srcRect l="51635"/>
          <a:stretch/>
        </p:blipFill>
        <p:spPr>
          <a:xfrm>
            <a:off x="11100816" y="6059418"/>
            <a:ext cx="654156" cy="666750"/>
          </a:xfrm>
          <a:prstGeom prst="rect">
            <a:avLst/>
          </a:prstGeom>
        </p:spPr>
      </p:pic>
      <p:pic>
        <p:nvPicPr>
          <p:cNvPr id="18" name="Afbeelding 17">
            <a:hlinkClick r:id="rId26" action="ppaction://hlinksldjump"/>
            <a:extLst>
              <a:ext uri="{FF2B5EF4-FFF2-40B4-BE49-F238E27FC236}">
                <a16:creationId xmlns:a16="http://schemas.microsoft.com/office/drawing/2014/main" id="{0F79E1D8-C167-13E9-6F8E-E8EA963FB8EE}"/>
              </a:ext>
            </a:extLst>
          </p:cNvPr>
          <p:cNvPicPr>
            <a:picLocks noChangeAspect="1"/>
          </p:cNvPicPr>
          <p:nvPr/>
        </p:nvPicPr>
        <p:blipFill rotWithShape="1">
          <a:blip r:embed="rId25"/>
          <a:srcRect t="1" r="50000" b="-6229"/>
          <a:stretch/>
        </p:blipFill>
        <p:spPr>
          <a:xfrm>
            <a:off x="10432880" y="6059418"/>
            <a:ext cx="676275" cy="708279"/>
          </a:xfrm>
          <a:prstGeom prst="rect">
            <a:avLst/>
          </a:prstGeom>
        </p:spPr>
      </p:pic>
    </p:spTree>
    <p:extLst>
      <p:ext uri="{BB962C8B-B14F-4D97-AF65-F5344CB8AC3E}">
        <p14:creationId xmlns:p14="http://schemas.microsoft.com/office/powerpoint/2010/main" val="233405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19</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pic>
        <p:nvPicPr>
          <p:cNvPr id="2" name="Afbeelding 1">
            <a:hlinkClick r:id="rId3" action="ppaction://hlinksldjump"/>
            <a:extLst>
              <a:ext uri="{FF2B5EF4-FFF2-40B4-BE49-F238E27FC236}">
                <a16:creationId xmlns:a16="http://schemas.microsoft.com/office/drawing/2014/main" id="{990166B4-620C-C329-2E49-188EDF4A1F09}"/>
              </a:ext>
            </a:extLst>
          </p:cNvPr>
          <p:cNvPicPr>
            <a:picLocks noChangeAspect="1"/>
          </p:cNvPicPr>
          <p:nvPr/>
        </p:nvPicPr>
        <p:blipFill rotWithShape="1">
          <a:blip r:embed="rId4"/>
          <a:srcRect l="51635"/>
          <a:stretch/>
        </p:blipFill>
        <p:spPr>
          <a:xfrm>
            <a:off x="11100816" y="6059418"/>
            <a:ext cx="654156" cy="666750"/>
          </a:xfrm>
          <a:prstGeom prst="rect">
            <a:avLst/>
          </a:prstGeom>
        </p:spPr>
      </p:pic>
      <p:pic>
        <p:nvPicPr>
          <p:cNvPr id="4" name="Afbeelding 3">
            <a:hlinkClick r:id="rId5" action="ppaction://hlinksldjump"/>
            <a:extLst>
              <a:ext uri="{FF2B5EF4-FFF2-40B4-BE49-F238E27FC236}">
                <a16:creationId xmlns:a16="http://schemas.microsoft.com/office/drawing/2014/main" id="{805D11D0-1585-D6EB-222A-918791BB22E6}"/>
              </a:ext>
            </a:extLst>
          </p:cNvPr>
          <p:cNvPicPr>
            <a:picLocks noChangeAspect="1"/>
          </p:cNvPicPr>
          <p:nvPr/>
        </p:nvPicPr>
        <p:blipFill rotWithShape="1">
          <a:blip r:embed="rId4"/>
          <a:srcRect t="1" r="50000" b="-6229"/>
          <a:stretch/>
        </p:blipFill>
        <p:spPr>
          <a:xfrm>
            <a:off x="10432880" y="6059418"/>
            <a:ext cx="676275" cy="708279"/>
          </a:xfrm>
          <a:prstGeom prst="rect">
            <a:avLst/>
          </a:prstGeom>
        </p:spPr>
      </p:pic>
      <p:sp>
        <p:nvSpPr>
          <p:cNvPr id="16" name="Tekstvak 15">
            <a:extLst>
              <a:ext uri="{FF2B5EF4-FFF2-40B4-BE49-F238E27FC236}">
                <a16:creationId xmlns:a16="http://schemas.microsoft.com/office/drawing/2014/main" id="{941B9113-0375-50B0-A062-0C08F31EDED6}"/>
              </a:ext>
            </a:extLst>
          </p:cNvPr>
          <p:cNvSpPr txBox="1"/>
          <p:nvPr/>
        </p:nvSpPr>
        <p:spPr>
          <a:xfrm>
            <a:off x="563740" y="13585"/>
            <a:ext cx="5239512" cy="861774"/>
          </a:xfrm>
          <a:prstGeom prst="rect">
            <a:avLst/>
          </a:prstGeom>
          <a:noFill/>
        </p:spPr>
        <p:txBody>
          <a:bodyPr wrap="square">
            <a:spAutoFit/>
          </a:bodyPr>
          <a:lstStyle/>
          <a:p>
            <a:pPr marL="0" indent="0" algn="just" rtl="0" fontAlgn="base">
              <a:buNone/>
            </a:pPr>
            <a:endParaRPr lang="nl-NL" sz="1000">
              <a:latin typeface="Bahnschrift Light" panose="020B0502040204020203" pitchFamily="34" charset="0"/>
            </a:endParaRPr>
          </a:p>
          <a:p>
            <a:pPr marL="0" indent="0" algn="just" fontAlgn="base">
              <a:buNone/>
            </a:pPr>
            <a:endParaRPr lang="nl-NL" sz="1000" b="1">
              <a:latin typeface="Bahnschrift Light" panose="020B0502040204020203" pitchFamily="34" charset="0"/>
            </a:endParaRPr>
          </a:p>
          <a:p>
            <a:pPr marL="0" indent="0" algn="just" fontAlgn="base">
              <a:buNone/>
            </a:pPr>
            <a:endParaRPr lang="nl-NL" sz="1000" i="0">
              <a:effectLst/>
              <a:latin typeface="Bahnschrift Light" panose="020B0502040204020203" pitchFamily="34" charset="0"/>
            </a:endParaRPr>
          </a:p>
          <a:p>
            <a:pPr marL="0" indent="0" algn="just" fontAlgn="base">
              <a:buNone/>
            </a:pPr>
            <a:endParaRPr lang="nl-NL" sz="1000">
              <a:latin typeface="Bahnschrift Light" panose="020B0502040204020203" pitchFamily="34" charset="0"/>
            </a:endParaRPr>
          </a:p>
          <a:p>
            <a:pPr marL="0" indent="0" algn="just" fontAlgn="base">
              <a:buNone/>
            </a:pPr>
            <a:endParaRPr lang="nl-NL" sz="1000" b="1">
              <a:solidFill>
                <a:srgbClr val="0AB4E8"/>
              </a:solidFill>
              <a:latin typeface="Bahnschrift Light" panose="020B0502040204020203" pitchFamily="34" charset="0"/>
            </a:endParaRPr>
          </a:p>
        </p:txBody>
      </p:sp>
      <p:sp>
        <p:nvSpPr>
          <p:cNvPr id="22" name="Tekstvak 21">
            <a:extLst>
              <a:ext uri="{FF2B5EF4-FFF2-40B4-BE49-F238E27FC236}">
                <a16:creationId xmlns:a16="http://schemas.microsoft.com/office/drawing/2014/main" id="{513EC6E8-C92E-7EBA-205D-F704EE37DEF9}"/>
              </a:ext>
            </a:extLst>
          </p:cNvPr>
          <p:cNvSpPr txBox="1"/>
          <p:nvPr/>
        </p:nvSpPr>
        <p:spPr>
          <a:xfrm>
            <a:off x="6932429" y="285728"/>
            <a:ext cx="4822544" cy="4832092"/>
          </a:xfrm>
          <a:prstGeom prst="rect">
            <a:avLst/>
          </a:prstGeom>
          <a:noFill/>
        </p:spPr>
        <p:txBody>
          <a:bodyPr wrap="square">
            <a:spAutoFit/>
          </a:bodyPr>
          <a:lstStyle/>
          <a:p>
            <a:pPr algn="just" fontAlgn="base"/>
            <a:r>
              <a:rPr lang="nl-NL" sz="1000" b="1">
                <a:solidFill>
                  <a:srgbClr val="0AB4E8"/>
                </a:solidFill>
                <a:latin typeface="Bahnschrift Light" panose="020B0502040204020203" pitchFamily="34" charset="0"/>
              </a:rPr>
              <a:t>Financieel kader</a:t>
            </a:r>
            <a:endParaRPr lang="nl-NL" sz="1000" b="1">
              <a:latin typeface="Bahnschrift Light" panose="020B0502040204020203" pitchFamily="34" charset="0"/>
            </a:endParaRPr>
          </a:p>
          <a:p>
            <a:pPr algn="just" rtl="0" fontAlgn="base"/>
            <a:r>
              <a:rPr lang="nl-NL" sz="1000">
                <a:latin typeface="Bahnschrift Light" panose="020B0502040204020203" pitchFamily="34" charset="0"/>
              </a:rPr>
              <a:t>De centrumgemeente Zwolle krijgt over een periode van 4 jaar ( 2022 T/m 2025) ca 2 mln. in de DUVO voor de doorontwikkeling Toekomstscenario. Hiervan is ongeveer 150.000 reeds besteed. Het betreft een meerjarig incidenteel regionaal budget tot en met 2025. Doel van deze middelen is om regio’s te stimuleren om samen stappen te zetten en een impuls te geven in de beweging die het toekomstscenario beschrijft. Links is een overzicht opgenomen van geraamde investering per jaar. Nadere uitwerking van de kosten vindt plaats per jaar en per actielijn in de pilots en op programmaniveau door de kwartiermaker en projectgroep.</a:t>
            </a:r>
          </a:p>
          <a:p>
            <a:pPr algn="just" rtl="0" fontAlgn="base"/>
            <a:endParaRPr lang="nl-NL" sz="1000">
              <a:latin typeface="Bahnschrift Light" panose="020B0502040204020203" pitchFamily="34" charset="0"/>
            </a:endParaRPr>
          </a:p>
          <a:p>
            <a:pPr algn="just" fontAlgn="base"/>
            <a:r>
              <a:rPr lang="nl-NL" sz="1000" b="1">
                <a:solidFill>
                  <a:srgbClr val="0AB4E8"/>
                </a:solidFill>
                <a:latin typeface="Bahnschrift Light" panose="020B0502040204020203" pitchFamily="34" charset="0"/>
              </a:rPr>
              <a:t>Doorlooptijd van de aanpak.  </a:t>
            </a:r>
            <a:r>
              <a:rPr lang="nl-NL" sz="1000">
                <a:latin typeface="Bahnschrift Light" panose="020B0502040204020203" pitchFamily="34" charset="0"/>
              </a:rPr>
              <a:t>Het landelijk programma Toekomstscenario loopt tot en met 2030. </a:t>
            </a:r>
            <a:r>
              <a:rPr lang="nl-NL" sz="1000">
                <a:effectLst/>
                <a:latin typeface="Bahnschrift Light" panose="020B0502040204020203" pitchFamily="34" charset="0"/>
              </a:rPr>
              <a:t>Belangrijke mijlpaal van het landelijk programma in de zomer van 2023 was de publicatie van het programmaplan voor het Toekomstscenario. In dit plan hebben VNG en de </a:t>
            </a:r>
            <a:r>
              <a:rPr lang="nl-NL" sz="1000" b="0" i="0">
                <a:effectLst/>
                <a:latin typeface="Bahnschrift Light" panose="020B0502040204020203" pitchFamily="34" charset="0"/>
              </a:rPr>
              <a:t>ministeries van </a:t>
            </a:r>
            <a:r>
              <a:rPr lang="nl-NL" sz="1000" b="0" i="0" err="1">
                <a:effectLst/>
                <a:latin typeface="Bahnschrift Light" panose="020B0502040204020203" pitchFamily="34" charset="0"/>
              </a:rPr>
              <a:t>JenV</a:t>
            </a:r>
            <a:r>
              <a:rPr lang="nl-NL" sz="1000" b="0" i="0">
                <a:effectLst/>
                <a:latin typeface="Bahnschrift Light" panose="020B0502040204020203" pitchFamily="34" charset="0"/>
              </a:rPr>
              <a:t> en VWS de opdracht beschreven hoe de fasegewijze route naar het eindbeeld van het Toekomstscenario in 2030 eruit ziet. Een schematische weergave hiervan is hieronder opgemaakt. Hoofdlijnen van deze planning zijn weergegeven in onderstaande figuur. Parallel aan de planning van het landelijk programma is de planning van het plan van aanpak voor het Toekomstscenario voor de regio IJsselland</a:t>
            </a:r>
            <a:r>
              <a:rPr lang="nl-NL" sz="1000">
                <a:latin typeface="Bahnschrift Light" panose="020B0502040204020203" pitchFamily="34" charset="0"/>
              </a:rPr>
              <a:t> opgenomen. </a:t>
            </a:r>
          </a:p>
          <a:p>
            <a:pPr algn="just" fontAlgn="base"/>
            <a:endParaRPr lang="nl-NL" sz="1000">
              <a:latin typeface="Bahnschrift Light" panose="020B0502040204020203" pitchFamily="34" charset="0"/>
            </a:endParaRPr>
          </a:p>
          <a:p>
            <a:pPr algn="just" fontAlgn="base"/>
            <a:r>
              <a:rPr lang="nl-NL" sz="1000">
                <a:latin typeface="Bahnschrift Light" panose="020B0502040204020203" pitchFamily="34" charset="0"/>
              </a:rPr>
              <a:t>De aanpak loopt gelijk op met looptijd van de financiering tot 2026 en hangt samen met de belangrijkste aanstaande besluitvormingsmomenten van het landelijk programma inzake regionale veiligheidsteams en hieraan gekoppelde wijzigingen in wet- regelgeving waarvoor in 2024 ambtelijke voorstellen volgen en in 2025 politieke besluitvorming plaatsvindt. </a:t>
            </a:r>
          </a:p>
          <a:p>
            <a:pPr algn="just" rtl="0" fontAlgn="base"/>
            <a:endParaRPr lang="nl-NL" sz="1000">
              <a:latin typeface="Bahnschrift Light" panose="020B0502040204020203" pitchFamily="34" charset="0"/>
            </a:endParaRPr>
          </a:p>
          <a:p>
            <a:pPr algn="just" rtl="0" fontAlgn="base"/>
            <a:endParaRPr lang="nl-NL" sz="1000">
              <a:latin typeface="Bahnschrift Light" panose="020B0502040204020203" pitchFamily="34" charset="0"/>
            </a:endParaRPr>
          </a:p>
          <a:p>
            <a:pPr algn="just" fontAlgn="base"/>
            <a:endParaRPr lang="nl-NL" sz="1800" b="1">
              <a:solidFill>
                <a:srgbClr val="0AB4E8"/>
              </a:solidFill>
              <a:latin typeface="Bahnschrift Light" panose="020B0502040204020203" pitchFamily="34" charset="0"/>
            </a:endParaRPr>
          </a:p>
        </p:txBody>
      </p:sp>
      <p:pic>
        <p:nvPicPr>
          <p:cNvPr id="7" name="Afbeelding 6">
            <a:extLst>
              <a:ext uri="{FF2B5EF4-FFF2-40B4-BE49-F238E27FC236}">
                <a16:creationId xmlns:a16="http://schemas.microsoft.com/office/drawing/2014/main" id="{C9E2CFA4-9240-9131-D945-A4E955ADA8D7}"/>
              </a:ext>
            </a:extLst>
          </p:cNvPr>
          <p:cNvPicPr>
            <a:picLocks noChangeAspect="1"/>
          </p:cNvPicPr>
          <p:nvPr/>
        </p:nvPicPr>
        <p:blipFill>
          <a:blip r:embed="rId6"/>
          <a:stretch>
            <a:fillRect/>
          </a:stretch>
        </p:blipFill>
        <p:spPr>
          <a:xfrm>
            <a:off x="437027" y="373174"/>
            <a:ext cx="6348794" cy="6111651"/>
          </a:xfrm>
          <a:prstGeom prst="rect">
            <a:avLst/>
          </a:prstGeom>
        </p:spPr>
      </p:pic>
    </p:spTree>
    <p:extLst>
      <p:ext uri="{BB962C8B-B14F-4D97-AF65-F5344CB8AC3E}">
        <p14:creationId xmlns:p14="http://schemas.microsoft.com/office/powerpoint/2010/main" val="58339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579439" y="1773098"/>
            <a:ext cx="5412270" cy="4371995"/>
          </a:xfrm>
        </p:spPr>
        <p:txBody>
          <a:bodyPr/>
          <a:lstStyle/>
          <a:p>
            <a:pPr marL="0" indent="0" algn="just" fontAlgn="base">
              <a:buNone/>
            </a:pPr>
            <a:r>
              <a:rPr lang="nl-NL" sz="1000" dirty="0">
                <a:solidFill>
                  <a:srgbClr val="02B5EB"/>
                </a:solidFill>
                <a:latin typeface="Bahnschrift Light" panose="020B0502040204020203" pitchFamily="34" charset="0"/>
                <a:cs typeface="Times New Roman" panose="02020603050405020304" pitchFamily="18" charset="0"/>
              </a:rPr>
              <a:t>In maart 2021 is door </a:t>
            </a:r>
            <a:r>
              <a:rPr lang="nl-NL" sz="1000" dirty="0" err="1">
                <a:solidFill>
                  <a:srgbClr val="02B5EB"/>
                </a:solidFill>
                <a:latin typeface="Bahnschrift Light" panose="020B0502040204020203" pitchFamily="34" charset="0"/>
                <a:cs typeface="Times New Roman" panose="02020603050405020304" pitchFamily="18" charset="0"/>
              </a:rPr>
              <a:t>JenV</a:t>
            </a:r>
            <a:r>
              <a:rPr lang="nl-NL" sz="1000" dirty="0">
                <a:solidFill>
                  <a:srgbClr val="02B5EB"/>
                </a:solidFill>
                <a:latin typeface="Bahnschrift Light" panose="020B0502040204020203" pitchFamily="34" charset="0"/>
                <a:cs typeface="Times New Roman" panose="02020603050405020304" pitchFamily="18" charset="0"/>
              </a:rPr>
              <a:t>, VWS en de VNG het Toekomstscenario Kind- en Gezinsbescherming  (hierna Toekomstscenario) gepubliceerd. Het doel van het Toekomstscenario is tijdig passende hulp te bieden aan huishoudens met problemen die leiden tot (acute of structurele) onveilige situaties.  Het beschrijft een nieuwe manier van werken beredenerend vanuit het gezin/huishouden. Met daarin een integrale systemische en gezinsgerichte aanpak inclusief rechtsbescherming. Eenvoudig, transparant en lerend.</a:t>
            </a:r>
          </a:p>
          <a:p>
            <a:pPr algn="just" fontAlgn="base">
              <a:buClr>
                <a:srgbClr val="0AB4E8"/>
              </a:buClr>
            </a:pPr>
            <a:endParaRPr lang="nl-NL" sz="1000" dirty="0">
              <a:latin typeface="Bahnschrift Light" panose="020B0502040204020203" pitchFamily="34" charset="0"/>
              <a:cs typeface="Times New Roman" panose="02020603050405020304" pitchFamily="18" charset="0"/>
            </a:endParaRPr>
          </a:p>
          <a:p>
            <a:pPr algn="just" fontAlgn="base">
              <a:lnSpc>
                <a:spcPct val="107000"/>
              </a:lnSpc>
              <a:buClr>
                <a:srgbClr val="0AB4E8"/>
              </a:buClr>
            </a:pPr>
            <a:r>
              <a:rPr lang="nl-NL" sz="1000" dirty="0">
                <a:latin typeface="Bahnschrift Light" panose="020B0502040204020203" pitchFamily="34" charset="0"/>
                <a:cs typeface="Times New Roman" panose="02020603050405020304" pitchFamily="18" charset="0"/>
              </a:rPr>
              <a:t>Het lokaal (wijk)team vervult een centrale rol in het Toekomstscenario als een laagdrempelige lokale infrastructuur waar inwoners eenvoudig hulp en ondersteuning kunnen krijgen. ​</a:t>
            </a:r>
          </a:p>
          <a:p>
            <a:pPr algn="just" fontAlgn="base">
              <a:lnSpc>
                <a:spcPct val="107000"/>
              </a:lnSpc>
              <a:buClr>
                <a:srgbClr val="0AB4E8"/>
              </a:buClr>
            </a:pPr>
            <a:r>
              <a:rPr lang="nl-NL" sz="1000" dirty="0">
                <a:latin typeface="Bahnschrift Light" panose="020B0502040204020203" pitchFamily="34" charset="0"/>
                <a:cs typeface="Times New Roman" panose="02020603050405020304" pitchFamily="18" charset="0"/>
              </a:rPr>
              <a:t>Het gezin/huishouden heeft een vast contactpersoon. Deze probeert zo goed mogelijk een vertrouwensband op te bouwen waarbinnen gezinsleden hulp durven te vragen en te accepteren. Samen maak je afspraken over de inzet van passende hulp. </a:t>
            </a:r>
          </a:p>
          <a:p>
            <a:pPr algn="just" fontAlgn="base">
              <a:lnSpc>
                <a:spcPct val="107000"/>
              </a:lnSpc>
              <a:buClr>
                <a:srgbClr val="0AB4E8"/>
              </a:buClr>
            </a:pPr>
            <a:r>
              <a:rPr lang="nl-NL" sz="1000" dirty="0">
                <a:latin typeface="Bahnschrift Light" panose="020B0502040204020203" pitchFamily="34" charset="0"/>
                <a:cs typeface="Times New Roman" panose="02020603050405020304" pitchFamily="18" charset="0"/>
              </a:rPr>
              <a:t>Als het nodig is werkt de contactpersoon samen met een team van (regionaal werkende organisaties bestaande uit) veiligheidsexperts en hulpverleners. Dit team kijkt naar onderliggende oorzaken en organiseert wanneer dit nodig is passende hulp en ondersteuning voor alle gezinsleden. Tijdens het proces delen de hulpverleners informatie met elkaar en met de gezinsleden. In deze nieuwe manier van werken zoeken hulpverleners samen met het gezin\.huishouden naar oplossingen. Hulp en bescherming komt daardoor eerder en past beter bij het gezin/huishouden. Wat hiervoor nodig is, is een lokaal en regionaal netwerk van specialisten met kennis van veiligheidscasuïstiek en een brede blik. </a:t>
            </a:r>
          </a:p>
          <a:p>
            <a:pPr algn="just" fontAlgn="base">
              <a:lnSpc>
                <a:spcPct val="107000"/>
              </a:lnSpc>
              <a:buClr>
                <a:srgbClr val="0AB4E8"/>
              </a:buClr>
            </a:pPr>
            <a:r>
              <a:rPr lang="nl-NL" sz="1000" dirty="0">
                <a:latin typeface="Bahnschrift Light" panose="020B0502040204020203" pitchFamily="34" charset="0"/>
                <a:cs typeface="Times New Roman" panose="02020603050405020304" pitchFamily="18" charset="0"/>
              </a:rPr>
              <a:t>Regie vanuit het lokale team wordt niet overgedragen naar de regionaal werkende partners op het gebied van ​veiligheid, maar expertise op het gebied van kinderen, volwassenen en specifieke uitingsvormen van geweld wordt erbij gehaald. Partners op het gebied van veiligheid werken niet in een estafettemodel maar bepalen samen met gezinnen/huishoudens welke inzet passend is en  werken integraal als netwerk samen.  </a:t>
            </a:r>
          </a:p>
          <a:p>
            <a:pPr algn="just" fontAlgn="base">
              <a:lnSpc>
                <a:spcPct val="107000"/>
              </a:lnSpc>
              <a:buClr>
                <a:srgbClr val="0AB4E8"/>
              </a:buClr>
            </a:pPr>
            <a:r>
              <a:rPr lang="nl-NL" sz="1000" dirty="0">
                <a:latin typeface="Bahnschrift Light" panose="020B0502040204020203" pitchFamily="34" charset="0"/>
                <a:cs typeface="Times New Roman" panose="02020603050405020304" pitchFamily="18" charset="0"/>
              </a:rPr>
              <a:t>Rechtsbescherming start al voordat een beschermingsmaatregel in beeld is, namelijk wanneer een huishouden voor het eerst in contact komt met de overheid. De context</a:t>
            </a:r>
          </a:p>
          <a:p>
            <a:pPr algn="just" fontAlgn="base">
              <a:lnSpc>
                <a:spcPct val="107000"/>
              </a:lnSpc>
            </a:pPr>
            <a:endParaRPr lang="nl-NL" sz="1000" dirty="0">
              <a:latin typeface="Bahnschrift Light" panose="020B0502040204020203" pitchFamily="34" charset="0"/>
              <a:cs typeface="Times New Roman" panose="02020603050405020304" pitchFamily="18" charset="0"/>
            </a:endParaRPr>
          </a:p>
          <a:p>
            <a:pPr marL="0" indent="0" algn="l" fontAlgn="base">
              <a:buNone/>
            </a:pPr>
            <a:endParaRPr lang="nl-NL" sz="1000" dirty="0">
              <a:latin typeface="Bahnschrift Light" panose="020B0502040204020203" pitchFamily="34" charset="0"/>
              <a:cs typeface="Times New Roman" panose="02020603050405020304" pitchFamily="18" charset="0"/>
            </a:endParaRPr>
          </a:p>
          <a:p>
            <a:pPr marL="0" indent="0" algn="l" rtl="0" fontAlgn="base">
              <a:buNone/>
            </a:pPr>
            <a:r>
              <a:rPr lang="nl-NL" sz="1000" i="1" dirty="0">
                <a:latin typeface="Bahnschrift Light" panose="020B0502040204020203" pitchFamily="34" charset="0"/>
                <a:cs typeface="Times New Roman" panose="02020603050405020304" pitchFamily="18" charset="0"/>
              </a:rPr>
              <a:t>, </a:t>
            </a:r>
            <a:endParaRPr lang="nl-NL" sz="1000" i="1" dirty="0">
              <a:latin typeface="Bahnschrift Light" panose="020B0502040204020203" pitchFamily="34" charset="0"/>
            </a:endParaRPr>
          </a:p>
          <a:p>
            <a:pPr marL="0" indent="0">
              <a:buNone/>
            </a:pPr>
            <a:endParaRPr lang="nl-NL" sz="1000" dirty="0"/>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2</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646706" y="315456"/>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9B175C"/>
                </a:solidFill>
                <a:latin typeface="Bahnschrift Light" panose="020B0502040204020203" pitchFamily="34" charset="0"/>
              </a:rPr>
              <a:t>Aanleiding</a:t>
            </a: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69540"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46706"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61688" y="1812507"/>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nl-NL" sz="1000" dirty="0">
                <a:latin typeface="Bahnschrift Light" panose="020B0502040204020203" pitchFamily="34" charset="0"/>
                <a:cs typeface="Times New Roman" panose="02020603050405020304" pitchFamily="18" charset="0"/>
              </a:rPr>
              <a:t>moet bestaan uit een contact met huishoudens met ruimte om kinderen en volwassenen te horen en zien, te informeren over rechten en procedures en te ondersteunen ​</a:t>
            </a:r>
          </a:p>
          <a:p>
            <a:pPr marL="0" indent="0" algn="just" rtl="0" fontAlgn="base">
              <a:buNone/>
            </a:pPr>
            <a:endParaRPr lang="nl-NL" sz="1000" dirty="0">
              <a:latin typeface="Bahnschrift Light" panose="020B0502040204020203" pitchFamily="34" charset="0"/>
              <a:cs typeface="Times New Roman" panose="02020603050405020304" pitchFamily="18" charset="0"/>
            </a:endParaRPr>
          </a:p>
          <a:p>
            <a:pPr marL="0" indent="0" algn="just" rtl="0" fontAlgn="base">
              <a:buNone/>
            </a:pPr>
            <a:r>
              <a:rPr lang="nl-NL" sz="1000" b="1" dirty="0">
                <a:solidFill>
                  <a:srgbClr val="0AB4E8"/>
                </a:solidFill>
                <a:latin typeface="Bahnschrift Light" panose="020B0502040204020203" pitchFamily="34" charset="0"/>
                <a:cs typeface="Times New Roman" panose="02020603050405020304" pitchFamily="18" charset="0"/>
              </a:rPr>
              <a:t>Samenhang met andere landelijke, regionale en lokale ontwikkelingen.</a:t>
            </a:r>
          </a:p>
          <a:p>
            <a:pPr marL="0" indent="0" algn="just" rtl="0" fontAlgn="base">
              <a:buNone/>
            </a:pPr>
            <a:r>
              <a:rPr lang="nl-NL" sz="1000" dirty="0">
                <a:latin typeface="Bahnschrift Light" panose="020B0502040204020203" pitchFamily="34" charset="0"/>
                <a:cs typeface="Times New Roman" panose="02020603050405020304" pitchFamily="18" charset="0"/>
              </a:rPr>
              <a:t>De ontwikkeling van het Toekomstscenario kind- en gezinsbescherming is onderdeel van een bredere transformatie waar systeemgericht kijken en interveniëren onderschreven wordt. Het sluit aan bij de praktijk van diverse lopende en afgeronde landelijke- en regionale programma’s. Denk aan de Landelijke </a:t>
            </a:r>
            <a:r>
              <a:rPr lang="nl-NL" sz="1000" dirty="0" err="1">
                <a:latin typeface="Bahnschrift Light" panose="020B0502040204020203" pitchFamily="34" charset="0"/>
                <a:cs typeface="Times New Roman" panose="02020603050405020304" pitchFamily="18" charset="0"/>
              </a:rPr>
              <a:t>Hervormigsagenda</a:t>
            </a:r>
            <a:r>
              <a:rPr lang="nl-NL" sz="1000" dirty="0">
                <a:latin typeface="Bahnschrift Light" panose="020B0502040204020203" pitchFamily="34" charset="0"/>
                <a:cs typeface="Times New Roman" panose="02020603050405020304" pitchFamily="18" charset="0"/>
              </a:rPr>
              <a:t> Jeugd (jul 2023), Ontwikkelagenda Veiligheid Voorop (2020) en Geweld Hoort Nergens Thuis (GHNT) (2018 – 2022) en de Regionale visie Huiselijk Geweld (2021-2024), de regiovisie Jeugd IJsselland (2021 – 2025) &amp; de Regionale Agenda </a:t>
            </a:r>
            <a:r>
              <a:rPr lang="nl-NL" sz="1000" dirty="0" err="1">
                <a:latin typeface="Bahnschrift Light" panose="020B0502040204020203" pitchFamily="34" charset="0"/>
                <a:cs typeface="Times New Roman" panose="02020603050405020304" pitchFamily="18" charset="0"/>
              </a:rPr>
              <a:t>Zorg&amp;Veiligheid</a:t>
            </a:r>
            <a:r>
              <a:rPr lang="nl-NL" sz="1000" dirty="0">
                <a:latin typeface="Bahnschrift Light" panose="020B0502040204020203" pitchFamily="34" charset="0"/>
                <a:cs typeface="Times New Roman" panose="02020603050405020304" pitchFamily="18" charset="0"/>
              </a:rPr>
              <a:t> (jun 2022). </a:t>
            </a:r>
          </a:p>
          <a:p>
            <a:pPr marL="0" indent="0" algn="l" rtl="0" fontAlgn="base">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solidFill>
                <a:srgbClr val="000000"/>
              </a:solidFill>
            </a:endParaRPr>
          </a:p>
          <a:p>
            <a:pPr marL="0" indent="0">
              <a:buFont typeface="Arial" panose="020B0604020202020204" pitchFamily="34" charset="0"/>
              <a:buNone/>
            </a:pPr>
            <a:endParaRPr lang="nl-NL" sz="1000" dirty="0"/>
          </a:p>
        </p:txBody>
      </p:sp>
      <p:sp>
        <p:nvSpPr>
          <p:cNvPr id="8" name="Tekstvak 7">
            <a:extLst>
              <a:ext uri="{FF2B5EF4-FFF2-40B4-BE49-F238E27FC236}">
                <a16:creationId xmlns:a16="http://schemas.microsoft.com/office/drawing/2014/main" id="{5B6D9B6D-7586-7D61-9E3F-AB596DFB73D3}"/>
              </a:ext>
            </a:extLst>
          </p:cNvPr>
          <p:cNvSpPr txBox="1"/>
          <p:nvPr/>
        </p:nvSpPr>
        <p:spPr>
          <a:xfrm>
            <a:off x="6200293" y="3635692"/>
            <a:ext cx="5260747" cy="2671309"/>
          </a:xfrm>
          <a:prstGeom prst="rect">
            <a:avLst/>
          </a:prstGeom>
          <a:noFill/>
        </p:spPr>
        <p:txBody>
          <a:bodyPr wrap="square">
            <a:spAutoFit/>
          </a:bodyPr>
          <a:lstStyle/>
          <a:p>
            <a:pPr marL="0" indent="0" rtl="0" fontAlgn="base">
              <a:buNone/>
            </a:pPr>
            <a:endParaRPr lang="nl-NL" sz="1000" dirty="0">
              <a:latin typeface="Bahnschrift Light" panose="020B0502040204020203" pitchFamily="34" charset="0"/>
              <a:cs typeface="Times New Roman" panose="02020603050405020304" pitchFamily="18" charset="0"/>
            </a:endParaRPr>
          </a:p>
          <a:p>
            <a:pPr marL="0" indent="0" rtl="0" fontAlgn="base">
              <a:buNone/>
            </a:pPr>
            <a:r>
              <a:rPr lang="nl-NL" sz="1000" dirty="0">
                <a:latin typeface="Bahnschrift Light" panose="020B0502040204020203" pitchFamily="34" charset="0"/>
                <a:cs typeface="Times New Roman" panose="02020603050405020304" pitchFamily="18" charset="0"/>
              </a:rPr>
              <a:t>​Uitgangspunten onderliggend aan elk van deze agenda’s zijn gelijk gericht. </a:t>
            </a:r>
          </a:p>
          <a:p>
            <a:pPr marL="0" indent="0" rtl="0" fontAlgn="base">
              <a:buNone/>
            </a:pPr>
            <a:r>
              <a:rPr lang="nl-NL" sz="1000" dirty="0">
                <a:latin typeface="Bahnschrift Light" panose="020B0502040204020203" pitchFamily="34" charset="0"/>
                <a:cs typeface="Times New Roman" panose="02020603050405020304" pitchFamily="18" charset="0"/>
              </a:rPr>
              <a:t>Ze gaan uit van: ​ </a:t>
            </a:r>
          </a:p>
          <a:p>
            <a:pPr marL="171450" indent="-171450" rtl="0" fontAlgn="base">
              <a:buFont typeface="Wingdings" panose="05000000000000000000" pitchFamily="2" charset="2"/>
              <a:buChar char="ü"/>
            </a:pPr>
            <a:endParaRPr lang="nl-NL" sz="700" dirty="0">
              <a:latin typeface="Bahnschrift Light" panose="020B0502040204020203" pitchFamily="34" charset="0"/>
              <a:cs typeface="Times New Roman" panose="02020603050405020304" pitchFamily="18" charset="0"/>
            </a:endParaRP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Inzet op brede sociale basis</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Versterken van de eigen kracht en participatie​, regie bij het gezin/huishouden  </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Normaliseren is het gewone leven versterken. Dit betekent,  	  wanneer nodig, tijdelijk ondersteunen totdat het gezin/huishouden het weer zelf kan.</a:t>
            </a:r>
            <a:r>
              <a:rPr lang="en-US" sz="1000" dirty="0">
                <a:latin typeface="Bahnschrift Light" panose="020B0502040204020203" pitchFamily="34" charset="0"/>
                <a:cs typeface="Times New Roman" panose="02020603050405020304" pitchFamily="18" charset="0"/>
              </a:rPr>
              <a:t>​</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Inzet op preventie, vroeg-signalering en goede analyse​ </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Versterken lokale teams incl. vereiste kennis, deskundigheid en kwaliteitskaders​ </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Integrale, systeem(</a:t>
            </a:r>
            <a:r>
              <a:rPr lang="nl-NL" sz="1000" dirty="0" err="1">
                <a:latin typeface="Bahnschrift Light" panose="020B0502040204020203" pitchFamily="34" charset="0"/>
                <a:cs typeface="Times New Roman" panose="02020603050405020304" pitchFamily="18" charset="0"/>
              </a:rPr>
              <a:t>gezins</a:t>
            </a:r>
            <a:r>
              <a:rPr lang="nl-NL" sz="1000" dirty="0">
                <a:latin typeface="Bahnschrift Light" panose="020B0502040204020203" pitchFamily="34" charset="0"/>
                <a:cs typeface="Times New Roman" panose="02020603050405020304" pitchFamily="18" charset="0"/>
              </a:rPr>
              <a:t>)gerichte, holistische benadering​ vanuit brede sociale basis</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Aandacht voor alle leden van het systeem en de verschillende rollen en dynamiek hierin.</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Samenwerking lokaal – regionaal, als netwerk </a:t>
            </a:r>
            <a:r>
              <a:rPr lang="nl-NL" sz="1000" dirty="0" err="1">
                <a:latin typeface="Bahnschrift Light" panose="020B0502040204020203" pitchFamily="34" charset="0"/>
                <a:cs typeface="Times New Roman" panose="02020603050405020304" pitchFamily="18" charset="0"/>
              </a:rPr>
              <a:t>ipv</a:t>
            </a:r>
            <a:r>
              <a:rPr lang="nl-NL" sz="1000" dirty="0">
                <a:latin typeface="Bahnschrift Light" panose="020B0502040204020203" pitchFamily="34" charset="0"/>
                <a:cs typeface="Times New Roman" panose="02020603050405020304" pitchFamily="18" charset="0"/>
              </a:rPr>
              <a:t> estafette​ </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Toegang tot (specialistische) jeugd &amp; volwassen hulp (m.n. GGZ)​ </a:t>
            </a:r>
          </a:p>
          <a:p>
            <a:pPr marL="216000" indent="-216000" algn="just" fontAlgn="base">
              <a:lnSpc>
                <a:spcPct val="107000"/>
              </a:lnSpc>
              <a:buClr>
                <a:srgbClr val="FF0000"/>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Een cyclische aanpak van beproeven, innoveren en kennisdelen​ </a:t>
            </a:r>
          </a:p>
        </p:txBody>
      </p:sp>
      <p:grpSp>
        <p:nvGrpSpPr>
          <p:cNvPr id="23" name="Groep 22">
            <a:extLst>
              <a:ext uri="{FF2B5EF4-FFF2-40B4-BE49-F238E27FC236}">
                <a16:creationId xmlns:a16="http://schemas.microsoft.com/office/drawing/2014/main" id="{6A6658DA-DBC8-2F37-47AC-79E633FDECBB}"/>
              </a:ext>
            </a:extLst>
          </p:cNvPr>
          <p:cNvGrpSpPr/>
          <p:nvPr/>
        </p:nvGrpSpPr>
        <p:grpSpPr>
          <a:xfrm>
            <a:off x="10800079" y="3770796"/>
            <a:ext cx="939769" cy="906954"/>
            <a:chOff x="10179035" y="4429896"/>
            <a:chExt cx="1597805" cy="1548187"/>
          </a:xfrm>
        </p:grpSpPr>
        <p:pic>
          <p:nvPicPr>
            <p:cNvPr id="21" name="Graphic 20" descr="Rits met effen opvulling">
              <a:extLst>
                <a:ext uri="{FF2B5EF4-FFF2-40B4-BE49-F238E27FC236}">
                  <a16:creationId xmlns:a16="http://schemas.microsoft.com/office/drawing/2014/main" id="{E529DCE9-21BA-1441-8FF9-290E4E52EA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3263" y="4444506"/>
              <a:ext cx="1533577" cy="1533577"/>
            </a:xfrm>
            <a:prstGeom prst="rect">
              <a:avLst/>
            </a:prstGeom>
          </p:spPr>
        </p:pic>
        <p:pic>
          <p:nvPicPr>
            <p:cNvPr id="4" name="Graphic 3" descr="Rits met effen opvulling">
              <a:extLst>
                <a:ext uri="{FF2B5EF4-FFF2-40B4-BE49-F238E27FC236}">
                  <a16:creationId xmlns:a16="http://schemas.microsoft.com/office/drawing/2014/main" id="{CCD69B9A-0819-E049-1C6F-1F6014D429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7098" y="4429896"/>
              <a:ext cx="1533577" cy="1533577"/>
            </a:xfrm>
            <a:prstGeom prst="rect">
              <a:avLst/>
            </a:prstGeom>
          </p:spPr>
        </p:pic>
        <p:pic>
          <p:nvPicPr>
            <p:cNvPr id="22" name="Graphic 21" descr="Rits met effen opvulling">
              <a:extLst>
                <a:ext uri="{FF2B5EF4-FFF2-40B4-BE49-F238E27FC236}">
                  <a16:creationId xmlns:a16="http://schemas.microsoft.com/office/drawing/2014/main" id="{44012B64-284F-C628-3B06-3A4F956594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79035" y="4439471"/>
              <a:ext cx="1533577" cy="1533577"/>
            </a:xfrm>
            <a:prstGeom prst="rect">
              <a:avLst/>
            </a:prstGeom>
          </p:spPr>
        </p:pic>
      </p:grpSp>
      <p:sp>
        <p:nvSpPr>
          <p:cNvPr id="24" name="Rechthoek 23">
            <a:extLst>
              <a:ext uri="{FF2B5EF4-FFF2-40B4-BE49-F238E27FC236}">
                <a16:creationId xmlns:a16="http://schemas.microsoft.com/office/drawing/2014/main" id="{AA3F6795-3546-A062-27D5-4FD200337835}"/>
              </a:ext>
            </a:extLst>
          </p:cNvPr>
          <p:cNvSpPr/>
          <p:nvPr/>
        </p:nvSpPr>
        <p:spPr>
          <a:xfrm>
            <a:off x="6161688" y="3719690"/>
            <a:ext cx="5539563" cy="2601668"/>
          </a:xfrm>
          <a:prstGeom prst="rect">
            <a:avLst/>
          </a:prstGeom>
          <a:noFill/>
          <a:ln w="38100">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a:hlinkClick r:id="rId10" action="ppaction://hlinksldjump"/>
            <a:extLst>
              <a:ext uri="{FF2B5EF4-FFF2-40B4-BE49-F238E27FC236}">
                <a16:creationId xmlns:a16="http://schemas.microsoft.com/office/drawing/2014/main" id="{EA81AC7A-26A2-C447-F3D6-57DFAA7E5DC9}"/>
              </a:ext>
            </a:extLst>
          </p:cNvPr>
          <p:cNvPicPr>
            <a:picLocks noChangeAspect="1"/>
          </p:cNvPicPr>
          <p:nvPr/>
        </p:nvPicPr>
        <p:blipFill rotWithShape="1">
          <a:blip r:embed="rId11"/>
          <a:srcRect l="51635"/>
          <a:stretch/>
        </p:blipFill>
        <p:spPr>
          <a:xfrm>
            <a:off x="10903305" y="6059418"/>
            <a:ext cx="654156" cy="666750"/>
          </a:xfrm>
          <a:prstGeom prst="rect">
            <a:avLst/>
          </a:prstGeom>
        </p:spPr>
      </p:pic>
      <p:pic>
        <p:nvPicPr>
          <p:cNvPr id="28" name="Afbeelding 27">
            <a:hlinkClick r:id="rId12" action="ppaction://hlinksldjump"/>
            <a:extLst>
              <a:ext uri="{FF2B5EF4-FFF2-40B4-BE49-F238E27FC236}">
                <a16:creationId xmlns:a16="http://schemas.microsoft.com/office/drawing/2014/main" id="{3A73CA35-6447-D45F-0CB9-BB935D2064AF}"/>
              </a:ext>
            </a:extLst>
          </p:cNvPr>
          <p:cNvPicPr>
            <a:picLocks noChangeAspect="1"/>
          </p:cNvPicPr>
          <p:nvPr/>
        </p:nvPicPr>
        <p:blipFill rotWithShape="1">
          <a:blip r:embed="rId11"/>
          <a:srcRect t="1" r="50000" b="-6229"/>
          <a:stretch/>
        </p:blipFill>
        <p:spPr>
          <a:xfrm>
            <a:off x="10235369" y="6059418"/>
            <a:ext cx="676275" cy="708279"/>
          </a:xfrm>
          <a:prstGeom prst="rect">
            <a:avLst/>
          </a:prstGeom>
        </p:spPr>
      </p:pic>
    </p:spTree>
    <p:extLst>
      <p:ext uri="{BB962C8B-B14F-4D97-AF65-F5344CB8AC3E}">
        <p14:creationId xmlns:p14="http://schemas.microsoft.com/office/powerpoint/2010/main" val="207211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20</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pic>
        <p:nvPicPr>
          <p:cNvPr id="2" name="Afbeelding 1">
            <a:hlinkClick r:id="rId3" action="ppaction://hlinksldjump"/>
            <a:extLst>
              <a:ext uri="{FF2B5EF4-FFF2-40B4-BE49-F238E27FC236}">
                <a16:creationId xmlns:a16="http://schemas.microsoft.com/office/drawing/2014/main" id="{990166B4-620C-C329-2E49-188EDF4A1F09}"/>
              </a:ext>
            </a:extLst>
          </p:cNvPr>
          <p:cNvPicPr>
            <a:picLocks noChangeAspect="1"/>
          </p:cNvPicPr>
          <p:nvPr/>
        </p:nvPicPr>
        <p:blipFill rotWithShape="1">
          <a:blip r:embed="rId4"/>
          <a:srcRect l="51635"/>
          <a:stretch/>
        </p:blipFill>
        <p:spPr>
          <a:xfrm>
            <a:off x="11100816" y="6059418"/>
            <a:ext cx="654156" cy="666750"/>
          </a:xfrm>
          <a:prstGeom prst="rect">
            <a:avLst/>
          </a:prstGeom>
        </p:spPr>
      </p:pic>
      <p:pic>
        <p:nvPicPr>
          <p:cNvPr id="4" name="Afbeelding 3">
            <a:hlinkClick r:id="rId5" action="ppaction://hlinksldjump"/>
            <a:extLst>
              <a:ext uri="{FF2B5EF4-FFF2-40B4-BE49-F238E27FC236}">
                <a16:creationId xmlns:a16="http://schemas.microsoft.com/office/drawing/2014/main" id="{805D11D0-1585-D6EB-222A-918791BB22E6}"/>
              </a:ext>
            </a:extLst>
          </p:cNvPr>
          <p:cNvPicPr>
            <a:picLocks noChangeAspect="1"/>
          </p:cNvPicPr>
          <p:nvPr/>
        </p:nvPicPr>
        <p:blipFill rotWithShape="1">
          <a:blip r:embed="rId4"/>
          <a:srcRect t="1" r="50000" b="-6229"/>
          <a:stretch/>
        </p:blipFill>
        <p:spPr>
          <a:xfrm>
            <a:off x="10432880" y="6059418"/>
            <a:ext cx="676275" cy="708279"/>
          </a:xfrm>
          <a:prstGeom prst="rect">
            <a:avLst/>
          </a:prstGeom>
        </p:spPr>
      </p:pic>
      <p:sp>
        <p:nvSpPr>
          <p:cNvPr id="19" name="Tekstvak 18">
            <a:extLst>
              <a:ext uri="{FF2B5EF4-FFF2-40B4-BE49-F238E27FC236}">
                <a16:creationId xmlns:a16="http://schemas.microsoft.com/office/drawing/2014/main" id="{8A7C06B5-B783-88E6-03F3-E68A10C9E93E}"/>
              </a:ext>
            </a:extLst>
          </p:cNvPr>
          <p:cNvSpPr txBox="1"/>
          <p:nvPr/>
        </p:nvSpPr>
        <p:spPr>
          <a:xfrm>
            <a:off x="6515460" y="602790"/>
            <a:ext cx="5239512" cy="707886"/>
          </a:xfrm>
          <a:prstGeom prst="rect">
            <a:avLst/>
          </a:prstGeom>
          <a:noFill/>
        </p:spPr>
        <p:txBody>
          <a:bodyPr wrap="square">
            <a:spAutoFit/>
          </a:bodyPr>
          <a:lstStyle/>
          <a:p>
            <a:pPr indent="0" algn="just" fontAlgn="base">
              <a:buNone/>
            </a:pPr>
            <a:endParaRPr lang="nl-NL" sz="1000">
              <a:latin typeface="Bahnschrift Light" panose="020B0502040204020203" pitchFamily="34" charset="0"/>
            </a:endParaRPr>
          </a:p>
          <a:p>
            <a:pPr indent="0" algn="just" fontAlgn="base">
              <a:buNone/>
            </a:pPr>
            <a:endParaRPr lang="en-US" sz="1000">
              <a:latin typeface="Bahnschrift Light" panose="020B0502040204020203" pitchFamily="34" charset="0"/>
            </a:endParaRPr>
          </a:p>
          <a:p>
            <a:pPr indent="0" algn="just" fontAlgn="base">
              <a:buNone/>
            </a:pPr>
            <a:endParaRPr lang="en-US" sz="1000">
              <a:latin typeface="Bahnschrift Light" panose="020B0502040204020203" pitchFamily="34" charset="0"/>
            </a:endParaRPr>
          </a:p>
          <a:p>
            <a:pPr indent="0" algn="just" fontAlgn="base">
              <a:buNone/>
            </a:pPr>
            <a:endParaRPr lang="en-US" sz="1000">
              <a:latin typeface="Bahnschrift Light" panose="020B0502040204020203" pitchFamily="34" charset="0"/>
            </a:endParaRPr>
          </a:p>
        </p:txBody>
      </p:sp>
      <p:sp>
        <p:nvSpPr>
          <p:cNvPr id="17" name="Tekstvak 16">
            <a:extLst>
              <a:ext uri="{FF2B5EF4-FFF2-40B4-BE49-F238E27FC236}">
                <a16:creationId xmlns:a16="http://schemas.microsoft.com/office/drawing/2014/main" id="{92F9E471-F74D-74A0-6B4A-CC29AFF00EF1}"/>
              </a:ext>
            </a:extLst>
          </p:cNvPr>
          <p:cNvSpPr txBox="1"/>
          <p:nvPr/>
        </p:nvSpPr>
        <p:spPr>
          <a:xfrm>
            <a:off x="437028" y="599665"/>
            <a:ext cx="6103088" cy="246221"/>
          </a:xfrm>
          <a:prstGeom prst="rect">
            <a:avLst/>
          </a:prstGeom>
          <a:noFill/>
        </p:spPr>
        <p:txBody>
          <a:bodyPr wrap="square">
            <a:spAutoFit/>
          </a:bodyPr>
          <a:lstStyle/>
          <a:p>
            <a:r>
              <a:rPr lang="nl-NL" sz="1000" b="1">
                <a:solidFill>
                  <a:srgbClr val="0AB4E8"/>
                </a:solidFill>
                <a:latin typeface="Bahnschrift Light" panose="020B0502040204020203" pitchFamily="34" charset="0"/>
              </a:rPr>
              <a:t>Doorlooptijd en planning</a:t>
            </a:r>
            <a:endParaRPr lang="nl-NL" sz="1000"/>
          </a:p>
        </p:txBody>
      </p:sp>
      <p:pic>
        <p:nvPicPr>
          <p:cNvPr id="18" name="Afbeelding 17">
            <a:extLst>
              <a:ext uri="{FF2B5EF4-FFF2-40B4-BE49-F238E27FC236}">
                <a16:creationId xmlns:a16="http://schemas.microsoft.com/office/drawing/2014/main" id="{95CD6A2C-D875-4239-9F97-EB47CF474F2C}"/>
              </a:ext>
            </a:extLst>
          </p:cNvPr>
          <p:cNvPicPr>
            <a:picLocks noChangeAspect="1"/>
          </p:cNvPicPr>
          <p:nvPr/>
        </p:nvPicPr>
        <p:blipFill>
          <a:blip r:embed="rId6"/>
          <a:stretch>
            <a:fillRect/>
          </a:stretch>
        </p:blipFill>
        <p:spPr>
          <a:xfrm>
            <a:off x="547683" y="963130"/>
            <a:ext cx="11175154" cy="5054759"/>
          </a:xfrm>
          <a:prstGeom prst="rect">
            <a:avLst/>
          </a:prstGeom>
        </p:spPr>
      </p:pic>
    </p:spTree>
    <p:extLst>
      <p:ext uri="{BB962C8B-B14F-4D97-AF65-F5344CB8AC3E}">
        <p14:creationId xmlns:p14="http://schemas.microsoft.com/office/powerpoint/2010/main" val="186820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D8A5D6F-1965-D12D-E64D-6BF3467FA0CF}"/>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signature_921852337">
            <a:extLst>
              <a:ext uri="{FF2B5EF4-FFF2-40B4-BE49-F238E27FC236}">
                <a16:creationId xmlns:a16="http://schemas.microsoft.com/office/drawing/2014/main" id="{F6E1B126-10F9-A0DC-C064-EB83E7C4E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5792" y="4011973"/>
            <a:ext cx="3732102" cy="2151872"/>
          </a:xfrm>
          <a:prstGeom prst="rect">
            <a:avLst/>
          </a:prstGeom>
          <a:noFill/>
          <a:ln>
            <a:noFill/>
          </a:ln>
        </p:spPr>
      </p:pic>
      <p:sp>
        <p:nvSpPr>
          <p:cNvPr id="3" name="Titel 2">
            <a:extLst>
              <a:ext uri="{FF2B5EF4-FFF2-40B4-BE49-F238E27FC236}">
                <a16:creationId xmlns:a16="http://schemas.microsoft.com/office/drawing/2014/main" id="{7AF4E21C-2161-DC97-BA39-174817E2D2C1}"/>
              </a:ext>
            </a:extLst>
          </p:cNvPr>
          <p:cNvSpPr>
            <a:spLocks noGrp="1"/>
          </p:cNvSpPr>
          <p:nvPr>
            <p:ph type="title"/>
          </p:nvPr>
        </p:nvSpPr>
        <p:spPr>
          <a:xfrm>
            <a:off x="1834783" y="2594419"/>
            <a:ext cx="10043957" cy="1307073"/>
          </a:xfrm>
        </p:spPr>
        <p:txBody>
          <a:bodyPr>
            <a:noAutofit/>
          </a:bodyPr>
          <a:lstStyle/>
          <a:p>
            <a:r>
              <a:rPr lang="nl-NL" sz="3200" b="1" dirty="0">
                <a:solidFill>
                  <a:srgbClr val="0070C0"/>
                </a:solidFill>
                <a:latin typeface="Bahnschrift Light"/>
              </a:rPr>
              <a:t>Bijlage </a:t>
            </a:r>
            <a:r>
              <a:rPr lang="nl-NL" sz="3200" dirty="0">
                <a:solidFill>
                  <a:srgbClr val="0070C0"/>
                </a:solidFill>
                <a:latin typeface="Bahnschrift Light"/>
              </a:rPr>
              <a:t>III</a:t>
            </a:r>
            <a:r>
              <a:rPr lang="nl-NL" sz="3200" b="1" dirty="0">
                <a:solidFill>
                  <a:srgbClr val="0070C0"/>
                </a:solidFill>
                <a:latin typeface="Bahnschrift Light"/>
              </a:rPr>
              <a:t> </a:t>
            </a:r>
            <a:br>
              <a:rPr lang="nl-NL" sz="3200" b="1" dirty="0">
                <a:latin typeface="Bahnschrift Light" panose="020B0502040204020203" pitchFamily="34" charset="0"/>
              </a:rPr>
            </a:br>
            <a:r>
              <a:rPr lang="nl-NL" sz="3200" b="1" dirty="0">
                <a:solidFill>
                  <a:srgbClr val="0070C0"/>
                </a:solidFill>
                <a:latin typeface="Bahnschrift Light"/>
              </a:rPr>
              <a:t>Samenvatting startfoto Toekomstscenario</a:t>
            </a:r>
            <a:r>
              <a:rPr lang="nl-NL" sz="3200" dirty="0">
                <a:solidFill>
                  <a:srgbClr val="0070C0"/>
                </a:solidFill>
                <a:latin typeface="Bahnschrift Light"/>
              </a:rPr>
              <a:t> </a:t>
            </a:r>
            <a:br>
              <a:rPr lang="nl-NL" sz="3200" dirty="0">
                <a:latin typeface="Bahnschrift Light" panose="020B0502040204020203" pitchFamily="34" charset="0"/>
              </a:rPr>
            </a:br>
            <a:r>
              <a:rPr lang="nl-NL" sz="3200" dirty="0">
                <a:solidFill>
                  <a:srgbClr val="0070C0"/>
                </a:solidFill>
                <a:latin typeface="Bahnschrift Light"/>
              </a:rPr>
              <a:t>r</a:t>
            </a:r>
            <a:r>
              <a:rPr lang="nl-NL" sz="3200" b="1" dirty="0">
                <a:solidFill>
                  <a:srgbClr val="0070C0"/>
                </a:solidFill>
                <a:latin typeface="Bahnschrift Light"/>
                <a:ea typeface="Calibri Light"/>
                <a:cs typeface="Calibri Light"/>
              </a:rPr>
              <a:t>egio I</a:t>
            </a:r>
            <a:r>
              <a:rPr lang="nl-NL" sz="3200" dirty="0">
                <a:solidFill>
                  <a:srgbClr val="0070C0"/>
                </a:solidFill>
                <a:latin typeface="Bahnschrift Light"/>
                <a:ea typeface="Calibri Light"/>
                <a:cs typeface="Calibri Light"/>
              </a:rPr>
              <a:t>J</a:t>
            </a:r>
            <a:r>
              <a:rPr lang="nl-NL" sz="3200" b="1" dirty="0">
                <a:solidFill>
                  <a:srgbClr val="0070C0"/>
                </a:solidFill>
                <a:latin typeface="Bahnschrift Light"/>
                <a:ea typeface="Calibri Light"/>
                <a:cs typeface="Calibri Light"/>
              </a:rPr>
              <a:t>sselland </a:t>
            </a:r>
            <a:r>
              <a:rPr lang="nl-NL" sz="3200" b="1" dirty="0">
                <a:solidFill>
                  <a:srgbClr val="0070C0"/>
                </a:solidFill>
                <a:latin typeface="Bahnschrift Light"/>
              </a:rPr>
              <a:t>2023</a:t>
            </a:r>
            <a:br>
              <a:rPr lang="nl-NL" sz="3200" b="1" dirty="0">
                <a:latin typeface="Bahnschrift Light" panose="020B0502040204020203" pitchFamily="34" charset="0"/>
              </a:rPr>
            </a:br>
            <a:br>
              <a:rPr lang="nl-NL" sz="3200" b="1" dirty="0">
                <a:latin typeface="Bahnschrift Light" panose="020B0502040204020203" pitchFamily="34" charset="0"/>
              </a:rPr>
            </a:br>
            <a:endParaRPr lang="nl-NL" sz="3200" b="1">
              <a:solidFill>
                <a:srgbClr val="FF0000"/>
              </a:solidFill>
              <a:latin typeface="Bahnschrift Light" panose="020B0502040204020203" pitchFamily="34" charset="0"/>
            </a:endParaRPr>
          </a:p>
        </p:txBody>
      </p:sp>
      <p:sp>
        <p:nvSpPr>
          <p:cNvPr id="5" name="Rechthoek 4">
            <a:extLst>
              <a:ext uri="{FF2B5EF4-FFF2-40B4-BE49-F238E27FC236}">
                <a16:creationId xmlns:a16="http://schemas.microsoft.com/office/drawing/2014/main" id="{E3328C8F-D3A4-5345-8228-F6B227530096}"/>
              </a:ext>
            </a:extLst>
          </p:cNvPr>
          <p:cNvSpPr/>
          <p:nvPr/>
        </p:nvSpPr>
        <p:spPr>
          <a:xfrm>
            <a:off x="137160" y="292608"/>
            <a:ext cx="11823191" cy="6181344"/>
          </a:xfrm>
          <a:prstGeom prst="rect">
            <a:avLst/>
          </a:prstGeom>
          <a:noFill/>
          <a:ln w="57150">
            <a:solidFill>
              <a:srgbClr val="0369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descr="Twee mannen met effen opvulling">
            <a:extLst>
              <a:ext uri="{FF2B5EF4-FFF2-40B4-BE49-F238E27FC236}">
                <a16:creationId xmlns:a16="http://schemas.microsoft.com/office/drawing/2014/main" id="{5D9CCCBE-64B6-8A59-B888-658E48548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387" y="5219689"/>
            <a:ext cx="2688893" cy="1992648"/>
          </a:xfrm>
          <a:prstGeom prst="rect">
            <a:avLst/>
          </a:prstGeom>
        </p:spPr>
      </p:pic>
      <p:pic>
        <p:nvPicPr>
          <p:cNvPr id="6" name="Graphic 5" descr="Kruipende baby met effen opvulling">
            <a:extLst>
              <a:ext uri="{FF2B5EF4-FFF2-40B4-BE49-F238E27FC236}">
                <a16:creationId xmlns:a16="http://schemas.microsoft.com/office/drawing/2014/main" id="{3D16BD62-51BB-59A0-0D24-AAB9A224CA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11478" y="553001"/>
            <a:ext cx="2138799" cy="2221989"/>
          </a:xfrm>
          <a:prstGeom prst="rect">
            <a:avLst/>
          </a:prstGeom>
        </p:spPr>
      </p:pic>
      <p:pic>
        <p:nvPicPr>
          <p:cNvPr id="7" name="Graphic 6" descr="Groep mannen met effen opvulling">
            <a:extLst>
              <a:ext uri="{FF2B5EF4-FFF2-40B4-BE49-F238E27FC236}">
                <a16:creationId xmlns:a16="http://schemas.microsoft.com/office/drawing/2014/main" id="{4EC283DE-299D-8C59-0336-1DA07E6622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573861" y="-158936"/>
            <a:ext cx="2478935" cy="1837056"/>
          </a:xfrm>
          <a:prstGeom prst="rect">
            <a:avLst/>
          </a:prstGeom>
        </p:spPr>
      </p:pic>
      <p:pic>
        <p:nvPicPr>
          <p:cNvPr id="8" name="Graphic 7" descr="Twee vrouwen met effen opvulling">
            <a:extLst>
              <a:ext uri="{FF2B5EF4-FFF2-40B4-BE49-F238E27FC236}">
                <a16:creationId xmlns:a16="http://schemas.microsoft.com/office/drawing/2014/main" id="{EE27ED18-C4A3-7891-7D5A-1D93EEB957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552004" y="1392945"/>
            <a:ext cx="2290783" cy="1697623"/>
          </a:xfrm>
          <a:prstGeom prst="rect">
            <a:avLst/>
          </a:prstGeom>
        </p:spPr>
      </p:pic>
      <p:pic>
        <p:nvPicPr>
          <p:cNvPr id="9" name="Graphic 8" descr="Kinderen met effen opvulling">
            <a:extLst>
              <a:ext uri="{FF2B5EF4-FFF2-40B4-BE49-F238E27FC236}">
                <a16:creationId xmlns:a16="http://schemas.microsoft.com/office/drawing/2014/main" id="{35B1761E-D951-E5C8-6C65-AACB1FA3FC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820764" y="3571445"/>
            <a:ext cx="2441151" cy="2003361"/>
          </a:xfrm>
          <a:prstGeom prst="rect">
            <a:avLst/>
          </a:prstGeom>
        </p:spPr>
      </p:pic>
      <p:pic>
        <p:nvPicPr>
          <p:cNvPr id="10" name="Graphic 9" descr="Man met wandelstok met effen opvulling">
            <a:extLst>
              <a:ext uri="{FF2B5EF4-FFF2-40B4-BE49-F238E27FC236}">
                <a16:creationId xmlns:a16="http://schemas.microsoft.com/office/drawing/2014/main" id="{9DDB6DFA-BE37-FAC4-1EB6-E9189222EDA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24643" y="5318947"/>
            <a:ext cx="2463425" cy="1825562"/>
          </a:xfrm>
          <a:prstGeom prst="rect">
            <a:avLst/>
          </a:prstGeom>
        </p:spPr>
      </p:pic>
      <p:pic>
        <p:nvPicPr>
          <p:cNvPr id="13" name="Graphic 12" descr="Gezin met dochter met effen opvulling">
            <a:extLst>
              <a:ext uri="{FF2B5EF4-FFF2-40B4-BE49-F238E27FC236}">
                <a16:creationId xmlns:a16="http://schemas.microsoft.com/office/drawing/2014/main" id="{B6FC923A-E841-24F6-F729-C6E1AF5015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15226" y="5303232"/>
            <a:ext cx="2463425" cy="1825562"/>
          </a:xfrm>
          <a:prstGeom prst="rect">
            <a:avLst/>
          </a:prstGeom>
        </p:spPr>
      </p:pic>
      <p:pic>
        <p:nvPicPr>
          <p:cNvPr id="14" name="Graphic 13" descr="Man en vrouw met effen opvulling">
            <a:extLst>
              <a:ext uri="{FF2B5EF4-FFF2-40B4-BE49-F238E27FC236}">
                <a16:creationId xmlns:a16="http://schemas.microsoft.com/office/drawing/2014/main" id="{E42811A9-F501-3808-81F7-DBEFFD27817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0800000">
            <a:off x="4619697" y="-295332"/>
            <a:ext cx="2585155" cy="1915772"/>
          </a:xfrm>
          <a:prstGeom prst="rect">
            <a:avLst/>
          </a:prstGeom>
        </p:spPr>
      </p:pic>
      <p:pic>
        <p:nvPicPr>
          <p:cNvPr id="15" name="Graphic 14" descr="Man met kind met effen opvulling">
            <a:extLst>
              <a:ext uri="{FF2B5EF4-FFF2-40B4-BE49-F238E27FC236}">
                <a16:creationId xmlns:a16="http://schemas.microsoft.com/office/drawing/2014/main" id="{A5617B1A-9F5B-D1BE-10F0-84FF95DD08C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0800000">
            <a:off x="8091377" y="-295332"/>
            <a:ext cx="2730880" cy="2408265"/>
          </a:xfrm>
          <a:prstGeom prst="rect">
            <a:avLst/>
          </a:prstGeom>
        </p:spPr>
      </p:pic>
      <p:pic>
        <p:nvPicPr>
          <p:cNvPr id="16" name="Graphic 15" descr="Man met baby met effen opvulling">
            <a:extLst>
              <a:ext uri="{FF2B5EF4-FFF2-40B4-BE49-F238E27FC236}">
                <a16:creationId xmlns:a16="http://schemas.microsoft.com/office/drawing/2014/main" id="{40B1C6D2-7B91-BB95-3B3A-7E013429C74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6200000">
            <a:off x="10133171" y="2350988"/>
            <a:ext cx="2566175" cy="2221986"/>
          </a:xfrm>
          <a:prstGeom prst="rect">
            <a:avLst/>
          </a:prstGeom>
        </p:spPr>
      </p:pic>
      <p:pic>
        <p:nvPicPr>
          <p:cNvPr id="17" name="Afbeelding 16">
            <a:hlinkClick r:id="rId24" action="ppaction://hlinksldjump"/>
            <a:extLst>
              <a:ext uri="{FF2B5EF4-FFF2-40B4-BE49-F238E27FC236}">
                <a16:creationId xmlns:a16="http://schemas.microsoft.com/office/drawing/2014/main" id="{109CD31B-E81E-BEFD-A2A6-8B64AD5F7E59}"/>
              </a:ext>
            </a:extLst>
          </p:cNvPr>
          <p:cNvPicPr>
            <a:picLocks noChangeAspect="1"/>
          </p:cNvPicPr>
          <p:nvPr/>
        </p:nvPicPr>
        <p:blipFill rotWithShape="1">
          <a:blip r:embed="rId25"/>
          <a:srcRect l="51635"/>
          <a:stretch/>
        </p:blipFill>
        <p:spPr>
          <a:xfrm>
            <a:off x="11100816" y="6059418"/>
            <a:ext cx="654156" cy="666750"/>
          </a:xfrm>
          <a:prstGeom prst="rect">
            <a:avLst/>
          </a:prstGeom>
        </p:spPr>
      </p:pic>
      <p:pic>
        <p:nvPicPr>
          <p:cNvPr id="18" name="Afbeelding 17">
            <a:hlinkClick r:id="rId26" action="ppaction://hlinksldjump"/>
            <a:extLst>
              <a:ext uri="{FF2B5EF4-FFF2-40B4-BE49-F238E27FC236}">
                <a16:creationId xmlns:a16="http://schemas.microsoft.com/office/drawing/2014/main" id="{0F79E1D8-C167-13E9-6F8E-E8EA963FB8EE}"/>
              </a:ext>
            </a:extLst>
          </p:cNvPr>
          <p:cNvPicPr>
            <a:picLocks noChangeAspect="1"/>
          </p:cNvPicPr>
          <p:nvPr/>
        </p:nvPicPr>
        <p:blipFill rotWithShape="1">
          <a:blip r:embed="rId25"/>
          <a:srcRect t="1" r="50000" b="-6229"/>
          <a:stretch/>
        </p:blipFill>
        <p:spPr>
          <a:xfrm>
            <a:off x="10432880" y="6059418"/>
            <a:ext cx="676275" cy="708279"/>
          </a:xfrm>
          <a:prstGeom prst="rect">
            <a:avLst/>
          </a:prstGeom>
        </p:spPr>
      </p:pic>
    </p:spTree>
    <p:extLst>
      <p:ext uri="{BB962C8B-B14F-4D97-AF65-F5344CB8AC3E}">
        <p14:creationId xmlns:p14="http://schemas.microsoft.com/office/powerpoint/2010/main" val="371967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A270C96-DAD4-22BC-1A5E-B887F461F4D0}"/>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a:extLst>
              <a:ext uri="{FF2B5EF4-FFF2-40B4-BE49-F238E27FC236}">
                <a16:creationId xmlns:a16="http://schemas.microsoft.com/office/drawing/2014/main" id="{DC2BEF36-A5DD-4D24-D338-0F9C7E5A1F32}"/>
              </a:ext>
            </a:extLst>
          </p:cNvPr>
          <p:cNvSpPr>
            <a:spLocks noGrp="1"/>
          </p:cNvSpPr>
          <p:nvPr>
            <p:ph type="title"/>
          </p:nvPr>
        </p:nvSpPr>
        <p:spPr>
          <a:xfrm>
            <a:off x="637805" y="518414"/>
            <a:ext cx="8510767" cy="573714"/>
          </a:xfrm>
        </p:spPr>
        <p:txBody>
          <a:bodyPr/>
          <a:lstStyle/>
          <a:p>
            <a:r>
              <a:rPr lang="nl-NL">
                <a:solidFill>
                  <a:srgbClr val="9C3B6C"/>
                </a:solidFill>
                <a:latin typeface="Bahnschrift Light" panose="020B0502040204020203" pitchFamily="34" charset="0"/>
                <a:cs typeface="Times New Roman" panose="02020603050405020304" pitchFamily="18" charset="0"/>
              </a:rPr>
              <a:t>Startfoto Toekomstscenario regio IJsselland</a:t>
            </a:r>
          </a:p>
        </p:txBody>
      </p:sp>
      <p:sp>
        <p:nvSpPr>
          <p:cNvPr id="8" name="Tijdelijke aanduiding voor afbeelding 4">
            <a:extLst>
              <a:ext uri="{FF2B5EF4-FFF2-40B4-BE49-F238E27FC236}">
                <a16:creationId xmlns:a16="http://schemas.microsoft.com/office/drawing/2014/main" id="{452CFE14-2256-61BE-6956-C64359194998}"/>
              </a:ext>
            </a:extLst>
          </p:cNvPr>
          <p:cNvSpPr txBox="1">
            <a:spLocks/>
          </p:cNvSpPr>
          <p:nvPr/>
        </p:nvSpPr>
        <p:spPr>
          <a:xfrm>
            <a:off x="646706" y="1793755"/>
            <a:ext cx="5032544"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lgn="just" fontAlgn="base">
              <a:buNone/>
            </a:pPr>
            <a:endParaRPr lang="nl-NL" sz="1000" b="1">
              <a:solidFill>
                <a:srgbClr val="00B4BE"/>
              </a:solidFill>
              <a:latin typeface="Bahnschrift Light" panose="020B0502040204020203" pitchFamily="34" charset="0"/>
            </a:endParaRPr>
          </a:p>
        </p:txBody>
      </p:sp>
      <p:pic>
        <p:nvPicPr>
          <p:cNvPr id="2" name="Afbeelding 3" descr="signature_921852337">
            <a:extLst>
              <a:ext uri="{FF2B5EF4-FFF2-40B4-BE49-F238E27FC236}">
                <a16:creationId xmlns:a16="http://schemas.microsoft.com/office/drawing/2014/main" id="{6C83A662-BEB8-841F-B31A-4D6BB4A2F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4" name="Rechte verbindingslijn 5">
            <a:extLst>
              <a:ext uri="{FF2B5EF4-FFF2-40B4-BE49-F238E27FC236}">
                <a16:creationId xmlns:a16="http://schemas.microsoft.com/office/drawing/2014/main" id="{2E71906C-2C96-E3E0-07EA-5E346220E668}"/>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6" name="Rechte verbindingslijn 6">
            <a:extLst>
              <a:ext uri="{FF2B5EF4-FFF2-40B4-BE49-F238E27FC236}">
                <a16:creationId xmlns:a16="http://schemas.microsoft.com/office/drawing/2014/main" id="{E7BDC4B2-2F76-2D6D-14E2-EF6D8EF5B58B}"/>
              </a:ext>
            </a:extLst>
          </p:cNvPr>
          <p:cNvCxnSpPr>
            <a:cxnSpLocks/>
          </p:cNvCxnSpPr>
          <p:nvPr/>
        </p:nvCxnSpPr>
        <p:spPr>
          <a:xfrm flipH="1">
            <a:off x="669540"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9" name="Rechte verbindingslijn 7">
            <a:extLst>
              <a:ext uri="{FF2B5EF4-FFF2-40B4-BE49-F238E27FC236}">
                <a16:creationId xmlns:a16="http://schemas.microsoft.com/office/drawing/2014/main" id="{A0E97CEC-D57B-32E9-5605-76290D141BE7}"/>
              </a:ext>
            </a:extLst>
          </p:cNvPr>
          <p:cNvCxnSpPr>
            <a:cxnSpLocks/>
          </p:cNvCxnSpPr>
          <p:nvPr/>
        </p:nvCxnSpPr>
        <p:spPr>
          <a:xfrm>
            <a:off x="664994"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2" name="Tijdelijke aanduiding voor afbeelding 4">
            <a:extLst>
              <a:ext uri="{FF2B5EF4-FFF2-40B4-BE49-F238E27FC236}">
                <a16:creationId xmlns:a16="http://schemas.microsoft.com/office/drawing/2014/main" id="{6769F707-BCFF-F05F-6B85-027AF8B0033A}"/>
              </a:ext>
            </a:extLst>
          </p:cNvPr>
          <p:cNvSpPr txBox="1">
            <a:spLocks/>
          </p:cNvSpPr>
          <p:nvPr/>
        </p:nvSpPr>
        <p:spPr>
          <a:xfrm>
            <a:off x="5833382" y="1822976"/>
            <a:ext cx="5102842" cy="4073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fontAlgn="base"/>
            <a:r>
              <a:rPr lang="nl-NL" sz="1000">
                <a:solidFill>
                  <a:srgbClr val="000000"/>
                </a:solidFill>
                <a:latin typeface="Bahnschrift Light" panose="020B0502040204020203" pitchFamily="34" charset="0"/>
              </a:rPr>
              <a:t>  </a:t>
            </a:r>
            <a:endParaRPr lang="nl-NL" sz="1000" b="1">
              <a:solidFill>
                <a:srgbClr val="00B4BE"/>
              </a:solidFill>
              <a:latin typeface="Bahnschrift Light" panose="020B0502040204020203" pitchFamily="34" charset="0"/>
            </a:endParaRPr>
          </a:p>
        </p:txBody>
      </p:sp>
      <p:sp>
        <p:nvSpPr>
          <p:cNvPr id="14" name="Tijdelijke aanduiding voor afbeelding 13">
            <a:extLst>
              <a:ext uri="{FF2B5EF4-FFF2-40B4-BE49-F238E27FC236}">
                <a16:creationId xmlns:a16="http://schemas.microsoft.com/office/drawing/2014/main" id="{766EB703-FE47-E8A9-3762-9E6660B04C3C}"/>
              </a:ext>
            </a:extLst>
          </p:cNvPr>
          <p:cNvSpPr>
            <a:spLocks noGrp="1"/>
          </p:cNvSpPr>
          <p:nvPr>
            <p:ph type="pic" idx="13"/>
          </p:nvPr>
        </p:nvSpPr>
        <p:spPr>
          <a:xfrm>
            <a:off x="687394" y="1656237"/>
            <a:ext cx="4932851" cy="4351338"/>
          </a:xfrm>
        </p:spPr>
        <p:txBody>
          <a:bodyPr/>
          <a:lstStyle/>
          <a:p>
            <a:pPr algn="l" rtl="0" fontAlgn="base"/>
            <a:r>
              <a:rPr lang="nl-NL" sz="1000" b="1" i="0" dirty="0">
                <a:solidFill>
                  <a:srgbClr val="0AB4E8"/>
                </a:solidFill>
                <a:effectLst/>
                <a:latin typeface="Bahnschrift Light" panose="020B0502040204020203" pitchFamily="34" charset="0"/>
              </a:rPr>
              <a:t>Doel en totstandkoming</a:t>
            </a:r>
            <a:r>
              <a:rPr lang="nl-NL" sz="1000" b="0" i="0" dirty="0">
                <a:solidFill>
                  <a:srgbClr val="0AB4E8"/>
                </a:solidFill>
                <a:effectLst/>
                <a:latin typeface="Bahnschrift Light" panose="020B0502040204020203" pitchFamily="34" charset="0"/>
              </a:rPr>
              <a:t> </a:t>
            </a:r>
          </a:p>
          <a:p>
            <a:pPr algn="l" rtl="0" fontAlgn="base"/>
            <a:r>
              <a:rPr lang="nl-NL" sz="1000" b="0" i="0" dirty="0">
                <a:solidFill>
                  <a:srgbClr val="000000"/>
                </a:solidFill>
                <a:effectLst/>
                <a:latin typeface="Bahnschrift Light" panose="020B0502040204020203" pitchFamily="34" charset="0"/>
              </a:rPr>
              <a:t>De startfoto is een vertrekpunt voor een gezamenlijke aanpak voor het Toekomstscenario en moet inzicht geven in de te benutten kansen en ontwikkelingen in IJsselland die een vertaalslag kunnen krijgen.  </a:t>
            </a:r>
          </a:p>
          <a:p>
            <a:pPr algn="l" rtl="0" fontAlgn="base"/>
            <a:endParaRPr lang="nl-NL" sz="1000" b="0" i="0" dirty="0">
              <a:solidFill>
                <a:srgbClr val="000000"/>
              </a:solidFill>
              <a:effectLst/>
              <a:latin typeface="Bahnschrift Light" panose="020B0502040204020203" pitchFamily="34" charset="0"/>
            </a:endParaRPr>
          </a:p>
          <a:p>
            <a:pPr algn="just" fontAlgn="base"/>
            <a:r>
              <a:rPr lang="nl-NL" sz="1000" b="0" i="0" dirty="0">
                <a:solidFill>
                  <a:srgbClr val="000000"/>
                </a:solidFill>
                <a:effectLst/>
                <a:latin typeface="Bahnschrift Light" panose="020B0502040204020203" pitchFamily="34" charset="0"/>
              </a:rPr>
              <a:t>Om de startfoto te maken is een kwartiermaker aangesteld en een projectgroep ingericht. Deze is in mei 2023 gestart. Centrumgemeente Zwolle heeft hiervoor in samenwerking met een projectgroep een opdracht uitgezet. De kwartiermaker heeft gesprekken gevoerd met beleidsmedewerkers en lokale teams (HG, Jeugd en MO) van alle 11 de gemeenten en met beleidsmedewerkers en bestuurders van de regionaal werkende organisaties. Daarnaast zijn twee online werksessies georganiseerd met medewerkers van de lokale teams en is een analyse gemaakt van de vertrekpositie van de regio op basis van bestaande documenten waaronder de regiovisies HG en Jeugdhulp, de regionale agenda’s </a:t>
            </a:r>
            <a:r>
              <a:rPr lang="nl-NL" sz="1000" b="0" i="0" dirty="0" err="1">
                <a:solidFill>
                  <a:srgbClr val="000000"/>
                </a:solidFill>
                <a:effectLst/>
                <a:latin typeface="Bahnschrift Light" panose="020B0502040204020203" pitchFamily="34" charset="0"/>
              </a:rPr>
              <a:t>Zorg&amp;Veiligheid</a:t>
            </a:r>
            <a:r>
              <a:rPr lang="nl-NL" sz="1000" b="0" i="0" dirty="0">
                <a:solidFill>
                  <a:srgbClr val="000000"/>
                </a:solidFill>
                <a:effectLst/>
                <a:latin typeface="Bahnschrift Light" panose="020B0502040204020203" pitchFamily="34" charset="0"/>
              </a:rPr>
              <a:t> en de eindrapportage van GHNT. Ook a</a:t>
            </a:r>
            <a:r>
              <a:rPr lang="nl-NL" sz="1000" dirty="0">
                <a:solidFill>
                  <a:srgbClr val="000000"/>
                </a:solidFill>
                <a:latin typeface="Bahnschrift Light" panose="020B0502040204020203" pitchFamily="34" charset="0"/>
              </a:rPr>
              <a:t>ctuele informatie vanuit de ontwikkelplannen van de lokale teams per gemeenten in het najaar van 2023 is hierin verwerkt.</a:t>
            </a:r>
          </a:p>
          <a:p>
            <a:pPr algn="just" fontAlgn="base"/>
            <a:endParaRPr lang="nl-NL" sz="1000" dirty="0">
              <a:solidFill>
                <a:srgbClr val="000000"/>
              </a:solidFill>
              <a:latin typeface="Bahnschrift Light" panose="020B0502040204020203" pitchFamily="34" charset="0"/>
            </a:endParaRPr>
          </a:p>
          <a:p>
            <a:pPr algn="just" fontAlgn="base"/>
            <a:r>
              <a:rPr lang="nl-NL" sz="1000" b="0" i="0" dirty="0">
                <a:solidFill>
                  <a:srgbClr val="000000"/>
                </a:solidFill>
                <a:effectLst/>
                <a:latin typeface="Bahnschrift Light" panose="020B0502040204020203" pitchFamily="34" charset="0"/>
              </a:rPr>
              <a:t>Met de projectgroep Toekomstscenario* is vervolgens in werksessies verkend wat de belangrijkste opgaven zijn voor de regio ten aanzien van het Toekomstscenario en wat nodig is voor een gedragen resultaat</a:t>
            </a:r>
            <a:r>
              <a:rPr lang="nl-NL" sz="1000" dirty="0">
                <a:solidFill>
                  <a:srgbClr val="000000"/>
                </a:solidFill>
                <a:latin typeface="Bahnschrift Light" panose="020B0502040204020203" pitchFamily="34" charset="0"/>
              </a:rPr>
              <a:t>. Het </a:t>
            </a:r>
            <a:r>
              <a:rPr lang="nl-NL" sz="1000" b="0" i="0" dirty="0">
                <a:solidFill>
                  <a:srgbClr val="000000"/>
                </a:solidFill>
                <a:effectLst/>
                <a:latin typeface="Bahnschrift Light" panose="020B0502040204020203" pitchFamily="34" charset="0"/>
              </a:rPr>
              <a:t>AO HG en AO Jeugd, RSJ zijn lopende het proces in de voortgang meegenomen. Zij zijn geïnformeerd en geconsulteerd. </a:t>
            </a:r>
            <a:r>
              <a:rPr lang="nl-NL" sz="1000" dirty="0">
                <a:solidFill>
                  <a:srgbClr val="000000"/>
                </a:solidFill>
                <a:latin typeface="Bahnschrift Light" panose="020B0502040204020203" pitchFamily="34" charset="0"/>
              </a:rPr>
              <a:t>Hun schriftelijke feedback is verwerkt in voorliggend document. </a:t>
            </a:r>
          </a:p>
          <a:p>
            <a:pPr fontAlgn="base"/>
            <a:endParaRPr lang="nl-NL" sz="1000" dirty="0">
              <a:solidFill>
                <a:srgbClr val="000000"/>
              </a:solidFill>
              <a:latin typeface="Bahnschrift Light" panose="020B0502040204020203" pitchFamily="34" charset="0"/>
            </a:endParaRPr>
          </a:p>
          <a:p>
            <a:pPr algn="just" fontAlgn="base"/>
            <a:r>
              <a:rPr lang="nl-NL" sz="1000" dirty="0">
                <a:solidFill>
                  <a:srgbClr val="000000"/>
                </a:solidFill>
                <a:latin typeface="Bahnschrift Light" panose="020B0502040204020203" pitchFamily="34" charset="0"/>
              </a:rPr>
              <a:t>Op 12 oktober 2023 is de startfoto besproken in een brede bestuurlijke bijeenkomst  waarbij wethouders Huiselijk Geweld en Jeugd van betrokken 11 gemeenten en bestuurders van regionaal werkende organisaties aanwezig waren. Vaststelling van de startfoto vindt in zelfde samenstelling plaats op 6 december 2023. </a:t>
            </a:r>
            <a:endParaRPr lang="nl-NL" sz="1000" b="0" i="0" dirty="0">
              <a:solidFill>
                <a:srgbClr val="000000"/>
              </a:solidFill>
              <a:effectLst/>
              <a:latin typeface="Bahnschrift Light" panose="020B0502040204020203" pitchFamily="34" charset="0"/>
            </a:endParaRPr>
          </a:p>
        </p:txBody>
      </p:sp>
      <p:pic>
        <p:nvPicPr>
          <p:cNvPr id="5" name="Afbeelding 4">
            <a:hlinkClick r:id="rId3" action="ppaction://hlinksldjump"/>
            <a:extLst>
              <a:ext uri="{FF2B5EF4-FFF2-40B4-BE49-F238E27FC236}">
                <a16:creationId xmlns:a16="http://schemas.microsoft.com/office/drawing/2014/main" id="{8CCC7119-45E9-6147-40FE-A7B92D3435A1}"/>
              </a:ext>
            </a:extLst>
          </p:cNvPr>
          <p:cNvPicPr>
            <a:picLocks noChangeAspect="1"/>
          </p:cNvPicPr>
          <p:nvPr/>
        </p:nvPicPr>
        <p:blipFill rotWithShape="1">
          <a:blip r:embed="rId4"/>
          <a:srcRect l="51635"/>
          <a:stretch/>
        </p:blipFill>
        <p:spPr>
          <a:xfrm>
            <a:off x="11122082" y="6059418"/>
            <a:ext cx="654156" cy="666750"/>
          </a:xfrm>
          <a:prstGeom prst="rect">
            <a:avLst/>
          </a:prstGeom>
        </p:spPr>
      </p:pic>
      <p:pic>
        <p:nvPicPr>
          <p:cNvPr id="7" name="Afbeelding 6">
            <a:hlinkClick r:id="rId5" action="ppaction://hlinksldjump"/>
            <a:extLst>
              <a:ext uri="{FF2B5EF4-FFF2-40B4-BE49-F238E27FC236}">
                <a16:creationId xmlns:a16="http://schemas.microsoft.com/office/drawing/2014/main" id="{F873A4C7-DED9-277C-9A22-7D4C4A1474DE}"/>
              </a:ext>
            </a:extLst>
          </p:cNvPr>
          <p:cNvPicPr>
            <a:picLocks noChangeAspect="1"/>
          </p:cNvPicPr>
          <p:nvPr/>
        </p:nvPicPr>
        <p:blipFill rotWithShape="1">
          <a:blip r:embed="rId4"/>
          <a:srcRect t="1" r="50000" b="-6229"/>
          <a:stretch/>
        </p:blipFill>
        <p:spPr>
          <a:xfrm>
            <a:off x="10454146" y="6059418"/>
            <a:ext cx="676275" cy="708279"/>
          </a:xfrm>
          <a:prstGeom prst="rect">
            <a:avLst/>
          </a:prstGeom>
        </p:spPr>
      </p:pic>
      <p:sp>
        <p:nvSpPr>
          <p:cNvPr id="13" name="Tijdelijke aanduiding voor afbeelding 13">
            <a:extLst>
              <a:ext uri="{FF2B5EF4-FFF2-40B4-BE49-F238E27FC236}">
                <a16:creationId xmlns:a16="http://schemas.microsoft.com/office/drawing/2014/main" id="{FF971AE9-D4BD-E09B-E82A-5961AA58DC37}"/>
              </a:ext>
            </a:extLst>
          </p:cNvPr>
          <p:cNvSpPr>
            <a:spLocks noGrp="1"/>
          </p:cNvSpPr>
          <p:nvPr/>
        </p:nvSpPr>
        <p:spPr>
          <a:xfrm>
            <a:off x="5833382" y="1708080"/>
            <a:ext cx="5921882"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rtl="0" fontAlgn="base"/>
            <a:r>
              <a:rPr lang="nl-NL" sz="1000" b="1" dirty="0">
                <a:solidFill>
                  <a:srgbClr val="00B0F0"/>
                </a:solidFill>
                <a:effectLst/>
                <a:latin typeface="Bahnschrift Light" panose="020B0502040204020203" pitchFamily="34" charset="0"/>
              </a:rPr>
              <a:t>Op veel plekken in de regio wordt al samengewerkt tussen partijen in de zorg- en veiligheidsketen​.  </a:t>
            </a:r>
            <a:endParaRPr lang="nl-NL" sz="1000" b="1" dirty="0">
              <a:solidFill>
                <a:srgbClr val="000000"/>
              </a:solidFill>
              <a:effectLst/>
              <a:latin typeface="Bahnschrift Light" panose="020B0502040204020203" pitchFamily="34" charset="0"/>
            </a:endParaRPr>
          </a:p>
          <a:p>
            <a:pPr algn="just" rtl="0" fontAlgn="base">
              <a:buClr>
                <a:srgbClr val="FF0000"/>
              </a:buClr>
            </a:pPr>
            <a:r>
              <a:rPr lang="nl-NL" sz="1000" b="0" i="0" dirty="0">
                <a:solidFill>
                  <a:srgbClr val="000000"/>
                </a:solidFill>
                <a:effectLst/>
                <a:latin typeface="Bahnschrift Light" panose="020B0502040204020203" pitchFamily="34" charset="0"/>
              </a:rPr>
              <a:t>Men weet elkaar steeds beter te vinden. Zowel bij gemeenten als netwerkpartners is het gevoel van urgentie met betrekking tot het duurzaam stoppen van huiselijk geweld en kindermishandeling aanwezig.  We werken  samen aan het realiseren van veiligheid voor gezinnen/ huishoudens.</a:t>
            </a:r>
          </a:p>
          <a:p>
            <a:pPr algn="just" rtl="0" fontAlgn="base">
              <a:buClr>
                <a:srgbClr val="FF0000"/>
              </a:buClr>
            </a:pPr>
            <a:r>
              <a:rPr lang="nl-NL" sz="1000" b="0" i="0" dirty="0">
                <a:solidFill>
                  <a:srgbClr val="000000"/>
                </a:solidFill>
                <a:effectLst/>
                <a:latin typeface="Bahnschrift Light" panose="020B0502040204020203" pitchFamily="34" charset="0"/>
              </a:rPr>
              <a:t>De regiovisie is breed omarmd en daarmee is de basis voor samenwerking gelegd​. Op steeds meer plekken wordt integraliteit georganiseerd.  </a:t>
            </a:r>
          </a:p>
          <a:p>
            <a:pPr algn="just" rtl="0" fontAlgn="base">
              <a:buClr>
                <a:srgbClr val="FF0000"/>
              </a:buClr>
            </a:pPr>
            <a:r>
              <a:rPr lang="nl-NL" sz="1000" b="0" i="0" dirty="0">
                <a:solidFill>
                  <a:srgbClr val="000000"/>
                </a:solidFill>
                <a:effectLst/>
                <a:latin typeface="Bahnschrift Light" panose="020B0502040204020203" pitchFamily="34" charset="0"/>
              </a:rPr>
              <a:t>Er is een brede inventarisatie van projecten waarin samenwerking op zowel regionaal als lokaal niveau vorm krijgt. Denk op regionaal niveau aan de ronde tafels gericht op het transparant met ouders bespreken van casuïstiek, het voorkomen van maatregelen</a:t>
            </a:r>
            <a:r>
              <a:rPr lang="nl-NL" sz="1000" dirty="0">
                <a:solidFill>
                  <a:srgbClr val="000000"/>
                </a:solidFill>
                <a:latin typeface="Bahnschrift Light" panose="020B0502040204020203" pitchFamily="34" charset="0"/>
              </a:rPr>
              <a:t> waar dit kan</a:t>
            </a:r>
            <a:r>
              <a:rPr lang="nl-NL" sz="1000" b="0" i="0" dirty="0">
                <a:solidFill>
                  <a:srgbClr val="000000"/>
                </a:solidFill>
                <a:effectLst/>
                <a:latin typeface="Bahnschrift Light" panose="020B0502040204020203" pitchFamily="34" charset="0"/>
              </a:rPr>
              <a:t> en vervolgens opnieuw bij overdacht van de  Raad voor de Kinderbescherming naar de jeugdbescherming. Denk aan lokaal niveau aan teams van 0-100 binnen gemeenten waarin verschillende domeinen samenwerken en interventies inzetten, de inzet op de brede sociale basis en toevoegen van specifieke expertise.  </a:t>
            </a:r>
          </a:p>
          <a:p>
            <a:pPr algn="just" rtl="0" fontAlgn="base"/>
            <a:r>
              <a:rPr lang="nl-NL" sz="1000" b="0" i="0" dirty="0">
                <a:solidFill>
                  <a:srgbClr val="000000"/>
                </a:solidFill>
                <a:effectLst/>
                <a:latin typeface="Bahnschrift Light" panose="020B0502040204020203" pitchFamily="34" charset="0"/>
              </a:rPr>
              <a:t> </a:t>
            </a:r>
            <a:endParaRPr lang="nl-NL" sz="1000" b="1" i="0" dirty="0">
              <a:solidFill>
                <a:srgbClr val="000000"/>
              </a:solidFill>
              <a:effectLst/>
              <a:latin typeface="Bahnschrift Light" panose="020B0502040204020203" pitchFamily="34" charset="0"/>
            </a:endParaRPr>
          </a:p>
          <a:p>
            <a:pPr algn="just" rtl="0" fontAlgn="base">
              <a:buClr>
                <a:srgbClr val="FF0000"/>
              </a:buClr>
            </a:pPr>
            <a:r>
              <a:rPr lang="nl-NL" sz="1000" b="1" dirty="0">
                <a:solidFill>
                  <a:srgbClr val="00B0F0"/>
                </a:solidFill>
                <a:effectLst/>
                <a:latin typeface="Bahnschrift Light" panose="020B0502040204020203" pitchFamily="34" charset="0"/>
              </a:rPr>
              <a:t>Aandachtspunt zijn de verschillen in bekendheid met het Toekomstscenario en de vertaling naar de praktijk  </a:t>
            </a:r>
            <a:endParaRPr lang="nl-NL" sz="1000" b="1" dirty="0">
              <a:solidFill>
                <a:srgbClr val="000000"/>
              </a:solidFill>
              <a:effectLst/>
              <a:latin typeface="Bahnschrift Light" panose="020B0502040204020203" pitchFamily="34" charset="0"/>
            </a:endParaRPr>
          </a:p>
          <a:p>
            <a:pPr algn="just" rtl="0" fontAlgn="base">
              <a:buClr>
                <a:srgbClr val="FF0000"/>
              </a:buClr>
            </a:pPr>
            <a:r>
              <a:rPr lang="nl-NL" sz="1000" b="0" i="0" dirty="0">
                <a:solidFill>
                  <a:srgbClr val="000000"/>
                </a:solidFill>
                <a:effectLst/>
                <a:latin typeface="Bahnschrift Light" panose="020B0502040204020203" pitchFamily="34" charset="0"/>
              </a:rPr>
              <a:t>Er zijn verschillen in bekendheid met het Toekomstscenario lokaal tussen gemeenten en binnen gemeenten, tussen (</a:t>
            </a:r>
            <a:r>
              <a:rPr lang="nl-NL" sz="1000" b="0" i="0" dirty="0" err="1">
                <a:solidFill>
                  <a:srgbClr val="000000"/>
                </a:solidFill>
                <a:effectLst/>
                <a:latin typeface="Bahnschrift Light" panose="020B0502040204020203" pitchFamily="34" charset="0"/>
              </a:rPr>
              <a:t>beleids</a:t>
            </a:r>
            <a:r>
              <a:rPr lang="nl-NL" sz="1000" b="0" i="0" dirty="0">
                <a:solidFill>
                  <a:srgbClr val="000000"/>
                </a:solidFill>
                <a:effectLst/>
                <a:latin typeface="Bahnschrift Light" panose="020B0502040204020203" pitchFamily="34" charset="0"/>
              </a:rPr>
              <a:t>)medewerkers die HG/KM in portefeuille hebben (zij hebben het Toekomstscenario al redelijk goed op het netvlies) en (</a:t>
            </a:r>
            <a:r>
              <a:rPr lang="nl-NL" sz="1000" b="0" i="0" dirty="0" err="1">
                <a:solidFill>
                  <a:srgbClr val="000000"/>
                </a:solidFill>
                <a:effectLst/>
                <a:latin typeface="Bahnschrift Light" panose="020B0502040204020203" pitchFamily="34" charset="0"/>
              </a:rPr>
              <a:t>beleids</a:t>
            </a:r>
            <a:r>
              <a:rPr lang="nl-NL" sz="1000" b="0" i="0" dirty="0">
                <a:solidFill>
                  <a:srgbClr val="000000"/>
                </a:solidFill>
                <a:effectLst/>
                <a:latin typeface="Bahnschrift Light" panose="020B0502040204020203" pitchFamily="34" charset="0"/>
              </a:rPr>
              <a:t>)medewerkers Jeugd en WMO waarvoor het Toekomstscenario nog nieuw(er) is. Daarnaast zijn er verschillen in uitvoering lokaal tussen gemeenten en binnen gemeenten. Hierbij gaat het om de wijze waarop de hulp georganiseerd is (in een of meerdere integrale teams voor 0-100 of in (samenwerkende) teams voor Jeugd, </a:t>
            </a:r>
            <a:r>
              <a:rPr lang="nl-NL" sz="1000" b="0" i="0" dirty="0" err="1">
                <a:solidFill>
                  <a:srgbClr val="000000"/>
                </a:solidFill>
                <a:effectLst/>
                <a:latin typeface="Bahnschrift Light" panose="020B0502040204020203" pitchFamily="34" charset="0"/>
              </a:rPr>
              <a:t>Wmo</a:t>
            </a:r>
            <a:r>
              <a:rPr lang="nl-NL" sz="1000" b="0" i="0" dirty="0">
                <a:solidFill>
                  <a:srgbClr val="000000"/>
                </a:solidFill>
                <a:effectLst/>
                <a:latin typeface="Bahnschrift Light" panose="020B0502040204020203" pitchFamily="34" charset="0"/>
              </a:rPr>
              <a:t> en/ of veiligheid; of de teams ook zelf hulp bieden of alleen indicaties stellen; welke expertise er binnen de teams beschikbaar is; welke afspraken zij hebben met  de regionaal werkende organisaties en in hoeverre er in praktijk ook al conform deze afspraken wordt gewerkt).</a:t>
            </a:r>
          </a:p>
          <a:p>
            <a:pPr algn="just" fontAlgn="base">
              <a:buClr>
                <a:srgbClr val="FF0000"/>
              </a:buClr>
            </a:pPr>
            <a:endParaRPr lang="nl-NL" sz="1000" b="0" i="0" dirty="0">
              <a:solidFill>
                <a:srgbClr val="000000"/>
              </a:solidFill>
              <a:effectLst/>
              <a:latin typeface="Bahnschrift Light" panose="020B0502040204020203" pitchFamily="34" charset="0"/>
            </a:endParaRPr>
          </a:p>
          <a:p>
            <a:pPr algn="just" fontAlgn="base">
              <a:buClr>
                <a:srgbClr val="FF0000"/>
              </a:buClr>
            </a:pPr>
            <a:r>
              <a:rPr lang="nl-NL" sz="1000" b="0" i="0" dirty="0">
                <a:solidFill>
                  <a:srgbClr val="000000"/>
                </a:solidFill>
                <a:effectLst/>
                <a:latin typeface="Bahnschrift Light" panose="020B0502040204020203" pitchFamily="34" charset="0"/>
              </a:rPr>
              <a:t>Het beeld is dat er op beleidsniveau steeds beter wordt samengewerkt en er kortere lijntjes ontstaan maar dat vertaling naar de uitvoeringspraktijk niet overal geborgd is. Medewerkers van regionaal werkende organisaties, gemeenten (beleid) en lokale teams geven aan dat we nog niet overal echt integraal, systemisch en gezinsgericht werken. </a:t>
            </a:r>
          </a:p>
          <a:p>
            <a:pPr marL="171450" indent="-171450" algn="just" rtl="0" fontAlgn="base">
              <a:buClr>
                <a:srgbClr val="FF0000"/>
              </a:buClr>
              <a:buFont typeface="Arial" panose="020B0604020202020204" pitchFamily="34" charset="0"/>
              <a:buChar char="•"/>
            </a:pPr>
            <a:endParaRPr lang="nl-NL" sz="1000" dirty="0">
              <a:highlight>
                <a:srgbClr val="FFFF00"/>
              </a:highlight>
              <a:latin typeface="Bahnschrift Light" panose="020B0502040204020203" pitchFamily="34" charset="0"/>
            </a:endParaRPr>
          </a:p>
        </p:txBody>
      </p:sp>
      <p:sp>
        <p:nvSpPr>
          <p:cNvPr id="20" name="Tekstvak 19">
            <a:extLst>
              <a:ext uri="{FF2B5EF4-FFF2-40B4-BE49-F238E27FC236}">
                <a16:creationId xmlns:a16="http://schemas.microsoft.com/office/drawing/2014/main" id="{7D7EFB3F-FD09-7240-C72F-9583CE1553ED}"/>
              </a:ext>
            </a:extLst>
          </p:cNvPr>
          <p:cNvSpPr txBox="1"/>
          <p:nvPr/>
        </p:nvSpPr>
        <p:spPr>
          <a:xfrm>
            <a:off x="533554" y="5908102"/>
            <a:ext cx="4939475" cy="553998"/>
          </a:xfrm>
          <a:prstGeom prst="rect">
            <a:avLst/>
          </a:prstGeom>
          <a:noFill/>
        </p:spPr>
        <p:txBody>
          <a:bodyPr wrap="square">
            <a:spAutoFit/>
          </a:bodyPr>
          <a:lstStyle/>
          <a:p>
            <a:r>
              <a:rPr lang="nl-NL" sz="1000" i="1">
                <a:effectLst/>
                <a:latin typeface="Bahnschrift Light" panose="020B0502040204020203" pitchFamily="34" charset="0"/>
                <a:ea typeface="Century Gothic" panose="020B0502020202020204" pitchFamily="34" charset="0"/>
                <a:cs typeface="Century Gothic" panose="020B0502020202020204" pitchFamily="34" charset="0"/>
              </a:rPr>
              <a:t>*In de projectgroep zijn gemeenten Zwolle, Deventer, Kampen, Hardenberg, Olst-Wijhe, VTIJ, Kadera, JBOV en de </a:t>
            </a:r>
            <a:r>
              <a:rPr lang="nl-NL" sz="1000" i="1" err="1">
                <a:effectLst/>
                <a:latin typeface="Bahnschrift Light" panose="020B0502040204020203" pitchFamily="34" charset="0"/>
                <a:ea typeface="Century Gothic" panose="020B0502020202020204" pitchFamily="34" charset="0"/>
                <a:cs typeface="Century Gothic" panose="020B0502020202020204" pitchFamily="34" charset="0"/>
              </a:rPr>
              <a:t>RvdK</a:t>
            </a:r>
            <a:r>
              <a:rPr lang="nl-NL" sz="1000" i="1">
                <a:effectLst/>
                <a:latin typeface="Bahnschrift Light" panose="020B0502040204020203" pitchFamily="34" charset="0"/>
                <a:ea typeface="Century Gothic" panose="020B0502020202020204" pitchFamily="34" charset="0"/>
                <a:cs typeface="Century Gothic" panose="020B0502020202020204" pitchFamily="34" charset="0"/>
              </a:rPr>
              <a:t> vertegenwoordigd. WSS en LdH zijn agenda lid</a:t>
            </a:r>
            <a:endParaRPr lang="nl-NL" sz="1000" i="1">
              <a:latin typeface="Bahnschrift Light" panose="020B0502040204020203" pitchFamily="34" charset="0"/>
            </a:endParaRPr>
          </a:p>
        </p:txBody>
      </p:sp>
      <p:sp>
        <p:nvSpPr>
          <p:cNvPr id="10" name="Tijdelijke aanduiding voor dianummer 4">
            <a:extLst>
              <a:ext uri="{FF2B5EF4-FFF2-40B4-BE49-F238E27FC236}">
                <a16:creationId xmlns:a16="http://schemas.microsoft.com/office/drawing/2014/main" id="{8505A480-6301-7071-A037-288311D93CD2}"/>
              </a:ext>
            </a:extLst>
          </p:cNvPr>
          <p:cNvSpPr>
            <a:spLocks noGrp="1"/>
          </p:cNvSpPr>
          <p:nvPr>
            <p:ph type="sldNum" sz="quarter" idx="4"/>
          </p:nvPr>
        </p:nvSpPr>
        <p:spPr>
          <a:xfrm>
            <a:off x="5373279" y="6479290"/>
            <a:ext cx="722721" cy="365125"/>
          </a:xfrm>
        </p:spPr>
        <p:txBody>
          <a:bodyPr/>
          <a:lstStyle/>
          <a:p>
            <a:fld id="{8F1BBE37-5799-4774-9025-BCB0297E8107}" type="slidenum">
              <a:rPr lang="nl-NL" smtClean="0"/>
              <a:pPr/>
              <a:t>22</a:t>
            </a:fld>
            <a:endParaRPr lang="nl-NL"/>
          </a:p>
        </p:txBody>
      </p:sp>
      <p:sp>
        <p:nvSpPr>
          <p:cNvPr id="15" name="Tijdelijke aanduiding voor datum 5">
            <a:extLst>
              <a:ext uri="{FF2B5EF4-FFF2-40B4-BE49-F238E27FC236}">
                <a16:creationId xmlns:a16="http://schemas.microsoft.com/office/drawing/2014/main" id="{9094FEB7-1903-E157-8703-CC0E92C06B8F}"/>
              </a:ext>
            </a:extLst>
          </p:cNvPr>
          <p:cNvSpPr>
            <a:spLocks noGrp="1"/>
          </p:cNvSpPr>
          <p:nvPr>
            <p:ph type="dt" sz="half" idx="2"/>
          </p:nvPr>
        </p:nvSpPr>
        <p:spPr>
          <a:xfrm>
            <a:off x="2771335" y="6476165"/>
            <a:ext cx="2743200" cy="365125"/>
          </a:xfrm>
        </p:spPr>
        <p:txBody>
          <a:bodyPr/>
          <a:lstStyle/>
          <a:p>
            <a:fld id="{231162C9-2712-E74C-9210-9C57DF012FEC}" type="datetime1">
              <a:rPr lang="en-US" smtClean="0"/>
              <a:t>2/21/2024</a:t>
            </a:fld>
            <a:endParaRPr lang="aa-ET"/>
          </a:p>
        </p:txBody>
      </p:sp>
    </p:spTree>
    <p:extLst>
      <p:ext uri="{BB962C8B-B14F-4D97-AF65-F5344CB8AC3E}">
        <p14:creationId xmlns:p14="http://schemas.microsoft.com/office/powerpoint/2010/main" val="416016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A270C96-DAD4-22BC-1A5E-B887F461F4D0}"/>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4">
            <a:extLst>
              <a:ext uri="{FF2B5EF4-FFF2-40B4-BE49-F238E27FC236}">
                <a16:creationId xmlns:a16="http://schemas.microsoft.com/office/drawing/2014/main" id="{452CFE14-2256-61BE-6956-C64359194998}"/>
              </a:ext>
            </a:extLst>
          </p:cNvPr>
          <p:cNvSpPr txBox="1">
            <a:spLocks/>
          </p:cNvSpPr>
          <p:nvPr/>
        </p:nvSpPr>
        <p:spPr>
          <a:xfrm>
            <a:off x="646706" y="1793755"/>
            <a:ext cx="5032544"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lgn="just" fontAlgn="base">
              <a:buNone/>
            </a:pPr>
            <a:endParaRPr lang="nl-NL" sz="1000" b="1">
              <a:solidFill>
                <a:srgbClr val="00B4BE"/>
              </a:solidFill>
              <a:latin typeface="Bahnschrift Light" panose="020B0502040204020203" pitchFamily="34" charset="0"/>
            </a:endParaRPr>
          </a:p>
        </p:txBody>
      </p:sp>
      <p:sp>
        <p:nvSpPr>
          <p:cNvPr id="12" name="Tijdelijke aanduiding voor afbeelding 4">
            <a:extLst>
              <a:ext uri="{FF2B5EF4-FFF2-40B4-BE49-F238E27FC236}">
                <a16:creationId xmlns:a16="http://schemas.microsoft.com/office/drawing/2014/main" id="{6769F707-BCFF-F05F-6B85-027AF8B0033A}"/>
              </a:ext>
            </a:extLst>
          </p:cNvPr>
          <p:cNvSpPr txBox="1">
            <a:spLocks/>
          </p:cNvSpPr>
          <p:nvPr/>
        </p:nvSpPr>
        <p:spPr>
          <a:xfrm>
            <a:off x="5833382" y="1822976"/>
            <a:ext cx="5102842" cy="4073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fontAlgn="base"/>
            <a:r>
              <a:rPr lang="nl-NL" sz="1000">
                <a:solidFill>
                  <a:srgbClr val="000000"/>
                </a:solidFill>
                <a:latin typeface="Bahnschrift Light" panose="020B0502040204020203" pitchFamily="34" charset="0"/>
              </a:rPr>
              <a:t>  </a:t>
            </a:r>
            <a:endParaRPr lang="nl-NL" sz="1000" b="1">
              <a:solidFill>
                <a:srgbClr val="00B4BE"/>
              </a:solidFill>
              <a:latin typeface="Bahnschrift Light" panose="020B0502040204020203" pitchFamily="34" charset="0"/>
            </a:endParaRPr>
          </a:p>
        </p:txBody>
      </p:sp>
      <p:sp>
        <p:nvSpPr>
          <p:cNvPr id="17" name="Tijdelijke aanduiding voor afbeelding 13">
            <a:extLst>
              <a:ext uri="{FF2B5EF4-FFF2-40B4-BE49-F238E27FC236}">
                <a16:creationId xmlns:a16="http://schemas.microsoft.com/office/drawing/2014/main" id="{884E55E2-4C19-6BDA-7C1F-BDC9D453069A}"/>
              </a:ext>
            </a:extLst>
          </p:cNvPr>
          <p:cNvSpPr txBox="1">
            <a:spLocks/>
          </p:cNvSpPr>
          <p:nvPr/>
        </p:nvSpPr>
        <p:spPr>
          <a:xfrm>
            <a:off x="669105" y="1822976"/>
            <a:ext cx="5515707"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l" rtl="0" fontAlgn="base">
              <a:buClr>
                <a:srgbClr val="FF0000"/>
              </a:buClr>
            </a:pPr>
            <a:endParaRPr lang="nl-NL" sz="1000">
              <a:solidFill>
                <a:srgbClr val="000000"/>
              </a:solidFill>
              <a:latin typeface="Bahnschrift Light" panose="020B0502040204020203" pitchFamily="34" charset="0"/>
            </a:endParaRPr>
          </a:p>
          <a:p>
            <a:pPr algn="l" rtl="0" fontAlgn="base">
              <a:buClr>
                <a:srgbClr val="FF0000"/>
              </a:buClr>
            </a:pPr>
            <a:endParaRPr lang="nl-NL" sz="1000">
              <a:solidFill>
                <a:srgbClr val="000000"/>
              </a:solidFill>
              <a:latin typeface="Bahnschrift Light" panose="020B0502040204020203" pitchFamily="34" charset="0"/>
            </a:endParaRPr>
          </a:p>
          <a:p>
            <a:pPr marL="171450" indent="-171450" algn="l" rtl="0" fontAlgn="base">
              <a:buClr>
                <a:srgbClr val="FF0000"/>
              </a:buClr>
              <a:buFont typeface="Arial" panose="020B0604020202020204" pitchFamily="34" charset="0"/>
              <a:buChar char="•"/>
            </a:pPr>
            <a:endParaRPr lang="nl-NL" sz="1000" b="0" i="0">
              <a:solidFill>
                <a:srgbClr val="FF0000"/>
              </a:solidFill>
              <a:effectLst/>
              <a:latin typeface="Bahnschrift Light" panose="020B0502040204020203" pitchFamily="34" charset="0"/>
            </a:endParaRPr>
          </a:p>
          <a:p>
            <a:pPr algn="l" rtl="0" fontAlgn="base">
              <a:buClr>
                <a:srgbClr val="FF0000"/>
              </a:buClr>
            </a:pPr>
            <a:r>
              <a:rPr lang="nl-NL" sz="1000" b="0" i="0">
                <a:solidFill>
                  <a:srgbClr val="000000"/>
                </a:solidFill>
                <a:effectLst/>
                <a:latin typeface="Bahnschrift Light" panose="020B0502040204020203" pitchFamily="34" charset="0"/>
              </a:rPr>
              <a:t> </a:t>
            </a:r>
          </a:p>
          <a:p>
            <a:pPr algn="l" rtl="0" fontAlgn="base"/>
            <a:r>
              <a:rPr lang="nl-NL" sz="1000" b="0" i="0">
                <a:solidFill>
                  <a:srgbClr val="000000"/>
                </a:solidFill>
                <a:effectLst/>
                <a:latin typeface="Bahnschrift Light" panose="020B0502040204020203" pitchFamily="34" charset="0"/>
              </a:rPr>
              <a:t> </a:t>
            </a:r>
            <a:endParaRPr lang="nl-NL" sz="1000">
              <a:highlight>
                <a:srgbClr val="FFFF00"/>
              </a:highlight>
              <a:latin typeface="Bahnschrift Light" panose="020B0502040204020203" pitchFamily="34" charset="0"/>
            </a:endParaRPr>
          </a:p>
        </p:txBody>
      </p:sp>
      <p:sp>
        <p:nvSpPr>
          <p:cNvPr id="2" name="Tekstvak 1">
            <a:extLst>
              <a:ext uri="{FF2B5EF4-FFF2-40B4-BE49-F238E27FC236}">
                <a16:creationId xmlns:a16="http://schemas.microsoft.com/office/drawing/2014/main" id="{49DD9B50-439E-DFF7-46CD-F0B73169E2D3}"/>
              </a:ext>
            </a:extLst>
          </p:cNvPr>
          <p:cNvSpPr txBox="1"/>
          <p:nvPr/>
        </p:nvSpPr>
        <p:spPr>
          <a:xfrm>
            <a:off x="454938" y="377350"/>
            <a:ext cx="5637667" cy="3600986"/>
          </a:xfrm>
          <a:prstGeom prst="rect">
            <a:avLst/>
          </a:prstGeom>
          <a:noFill/>
        </p:spPr>
        <p:txBody>
          <a:bodyPr wrap="square">
            <a:spAutoFit/>
          </a:bodyPr>
          <a:lstStyle/>
          <a:p>
            <a:pPr algn="just" rtl="0" fontAlgn="base">
              <a:buClr>
                <a:srgbClr val="FF0000"/>
              </a:buClr>
            </a:pPr>
            <a:r>
              <a:rPr lang="nl-NL" sz="1000" b="1" dirty="0">
                <a:solidFill>
                  <a:srgbClr val="00B0F0"/>
                </a:solidFill>
                <a:latin typeface="Bahnschrift Light" panose="020B0502040204020203" pitchFamily="34" charset="0"/>
              </a:rPr>
              <a:t>Stand ten opzichte van het Toekomstscenario</a:t>
            </a:r>
          </a:p>
          <a:p>
            <a:pPr algn="just" fontAlgn="base">
              <a:buClr>
                <a:srgbClr val="FF0000"/>
              </a:buClr>
            </a:pPr>
            <a:r>
              <a:rPr lang="nl-NL" sz="1000" dirty="0">
                <a:latin typeface="Bahnschrift Light" panose="020B0502040204020203" pitchFamily="34" charset="0"/>
              </a:rPr>
              <a:t>Op veel van de uitgangspunten van het Toekomstscenario is afgelopen jaren al ingezet. Op de pagina rechts, is opgenomen wat landelijk verstaan wordt onder de uitgangspunten van het Toekomstscenario. Op elk van de uitgangspunten gaan elementen al goed en zijn er punten die aandacht blijven behoeven. Het gezinsgericht werken wordt bijvoorbeeld in de lokale teams steeds beter verankerd. Maar er zijn ook elementen waarop nog veel te doen is, zoals het werken in 1 gezamenlijk en actueel dossier. Omdat er grote lokale verschillen zijn en omdat het eindplaatje in het Toekomstscenario nog veel ruimte laat voor verschillende inkleuring, kan niet per punt aangegeven worden ‘waar de regio nu staat’. Hierin hebben gemeenten zelf een slag te maken. </a:t>
            </a:r>
          </a:p>
          <a:p>
            <a:pPr algn="just" rtl="0" fontAlgn="base">
              <a:buClr>
                <a:srgbClr val="FF0000"/>
              </a:buClr>
            </a:pPr>
            <a:endParaRPr lang="nl-NL" sz="800" dirty="0">
              <a:effectLst/>
              <a:latin typeface="Bahnschrift Light" panose="020B0502040204020203" pitchFamily="34" charset="0"/>
            </a:endParaRPr>
          </a:p>
          <a:p>
            <a:pPr algn="just" rtl="0" fontAlgn="base">
              <a:buClr>
                <a:srgbClr val="FF0000"/>
              </a:buClr>
            </a:pPr>
            <a:r>
              <a:rPr lang="nl-NL" sz="1000" dirty="0">
                <a:effectLst/>
                <a:latin typeface="Bahnschrift Light" panose="020B0502040204020203" pitchFamily="34" charset="0"/>
              </a:rPr>
              <a:t>Wel kan vanuit de </a:t>
            </a:r>
            <a:r>
              <a:rPr lang="nl-NL" sz="1000" dirty="0">
                <a:latin typeface="Bahnschrift Light" panose="020B0502040204020203" pitchFamily="34" charset="0"/>
              </a:rPr>
              <a:t>ontwikkelplannen die elke gemeente in de regio sinds het programma GHNT opstelt, een regiobeeld worden gedestilleerd dat ook iets zegt over de stand ten opzichte van het Toekomstscenario. Thema’s waarvan gemeenten afgelopen jaar zelf hebben aangegeven dat aandacht nodig is zijn:</a:t>
            </a:r>
          </a:p>
          <a:p>
            <a:pPr marL="171450" indent="-171450" algn="just" rtl="0" fontAlgn="base">
              <a:buClr>
                <a:srgbClr val="FF0000"/>
              </a:buClr>
              <a:buFont typeface="Arial" panose="020B0604020202020204" pitchFamily="34" charset="0"/>
              <a:buChar char="•"/>
            </a:pPr>
            <a:r>
              <a:rPr lang="nl-NL" sz="1000" b="0" i="0" dirty="0">
                <a:solidFill>
                  <a:srgbClr val="000000"/>
                </a:solidFill>
                <a:effectLst/>
                <a:latin typeface="Bahnschrift Light" panose="020B0502040204020203" pitchFamily="34" charset="0"/>
              </a:rPr>
              <a:t>het signaleren en bespreekbaar maken, inclusief een integrale analyse,</a:t>
            </a:r>
          </a:p>
          <a:p>
            <a:pPr marL="171450" indent="-171450" algn="just" rtl="0" fontAlgn="base">
              <a:buClr>
                <a:srgbClr val="FF0000"/>
              </a:buClr>
              <a:buFont typeface="Arial" panose="020B0604020202020204" pitchFamily="34" charset="0"/>
              <a:buChar char="•"/>
            </a:pPr>
            <a:r>
              <a:rPr lang="nl-NL" sz="1000" b="0" i="0" dirty="0">
                <a:solidFill>
                  <a:srgbClr val="000000"/>
                </a:solidFill>
                <a:effectLst/>
                <a:latin typeface="Bahnschrift Light" panose="020B0502040204020203" pitchFamily="34" charset="0"/>
              </a:rPr>
              <a:t>het werken volgens visie gefaseerd samenwerken aan veiligheid, inclusief risico gestuurd en herstelgericht werken.</a:t>
            </a:r>
          </a:p>
          <a:p>
            <a:pPr marL="171450" indent="-171450" algn="just" rtl="0" fontAlgn="base">
              <a:buClr>
                <a:srgbClr val="FF0000"/>
              </a:buClr>
              <a:buFont typeface="Arial" panose="020B0604020202020204" pitchFamily="34" charset="0"/>
              <a:buChar char="•"/>
            </a:pPr>
            <a:r>
              <a:rPr lang="nl-NL" sz="1000" dirty="0">
                <a:solidFill>
                  <a:srgbClr val="000000"/>
                </a:solidFill>
                <a:latin typeface="Bahnschrift Light" panose="020B0502040204020203" pitchFamily="34" charset="0"/>
              </a:rPr>
              <a:t>het opstellen van veiligheidsplannen en integraal, gezinsgericht, systemisch werken en;</a:t>
            </a:r>
            <a:endParaRPr lang="nl-NL" sz="1000" b="0" i="0" dirty="0">
              <a:solidFill>
                <a:srgbClr val="000000"/>
              </a:solidFill>
              <a:effectLst/>
              <a:latin typeface="Bahnschrift Light" panose="020B0502040204020203" pitchFamily="34" charset="0"/>
            </a:endParaRPr>
          </a:p>
          <a:p>
            <a:pPr marL="171450" indent="-171450" algn="just" rtl="0" fontAlgn="base">
              <a:buClr>
                <a:srgbClr val="FF0000"/>
              </a:buClr>
              <a:buFont typeface="Arial" panose="020B0604020202020204" pitchFamily="34" charset="0"/>
              <a:buChar char="•"/>
            </a:pPr>
            <a:r>
              <a:rPr lang="nl-NL" sz="1000" b="0" i="0" dirty="0">
                <a:solidFill>
                  <a:srgbClr val="000000"/>
                </a:solidFill>
                <a:effectLst/>
                <a:latin typeface="Bahnschrift Light" panose="020B0502040204020203" pitchFamily="34" charset="0"/>
              </a:rPr>
              <a:t>de beschikbaarheid over voldoende kennis en vaardigheden​ in lokale teams.</a:t>
            </a:r>
          </a:p>
          <a:p>
            <a:pPr algn="just" fontAlgn="base">
              <a:buClr>
                <a:srgbClr val="FF0000"/>
              </a:buClr>
            </a:pPr>
            <a:endParaRPr lang="nl-NL" sz="600" b="0" dirty="0">
              <a:effectLst/>
              <a:latin typeface="Bahnschrift Light" panose="020B0502040204020203" pitchFamily="34" charset="0"/>
            </a:endParaRPr>
          </a:p>
          <a:p>
            <a:pPr algn="just" fontAlgn="base">
              <a:buClr>
                <a:srgbClr val="FF0000"/>
              </a:buClr>
            </a:pPr>
            <a:r>
              <a:rPr lang="nl-NL" sz="1000" dirty="0">
                <a:latin typeface="Bahnschrift Light" panose="020B0502040204020203" pitchFamily="34" charset="0"/>
              </a:rPr>
              <a:t>Meest actuele beeld is opgenomen in onderstaande tabel die op 1 november met gemeenten is besproken. </a:t>
            </a:r>
            <a:endParaRPr lang="nl-NL" sz="1000" b="0" dirty="0">
              <a:effectLst/>
              <a:latin typeface="Bahnschrift Light" panose="020B0502040204020203" pitchFamily="34" charset="0"/>
            </a:endParaRPr>
          </a:p>
        </p:txBody>
      </p:sp>
      <p:pic>
        <p:nvPicPr>
          <p:cNvPr id="3" name="Afbeelding 2">
            <a:extLst>
              <a:ext uri="{FF2B5EF4-FFF2-40B4-BE49-F238E27FC236}">
                <a16:creationId xmlns:a16="http://schemas.microsoft.com/office/drawing/2014/main" id="{991164DE-ACEE-A146-E031-D38721721843}"/>
              </a:ext>
            </a:extLst>
          </p:cNvPr>
          <p:cNvPicPr>
            <a:picLocks noChangeAspect="1"/>
          </p:cNvPicPr>
          <p:nvPr/>
        </p:nvPicPr>
        <p:blipFill>
          <a:blip r:embed="rId2"/>
          <a:stretch>
            <a:fillRect/>
          </a:stretch>
        </p:blipFill>
        <p:spPr>
          <a:xfrm>
            <a:off x="537007" y="3883202"/>
            <a:ext cx="5577997" cy="2400657"/>
          </a:xfrm>
          <a:prstGeom prst="rect">
            <a:avLst/>
          </a:prstGeom>
        </p:spPr>
      </p:pic>
      <p:sp>
        <p:nvSpPr>
          <p:cNvPr id="4" name="Tekstvak 3">
            <a:extLst>
              <a:ext uri="{FF2B5EF4-FFF2-40B4-BE49-F238E27FC236}">
                <a16:creationId xmlns:a16="http://schemas.microsoft.com/office/drawing/2014/main" id="{B777F957-6692-EA88-D6A4-2E05D5D42291}"/>
              </a:ext>
            </a:extLst>
          </p:cNvPr>
          <p:cNvSpPr txBox="1"/>
          <p:nvPr/>
        </p:nvSpPr>
        <p:spPr>
          <a:xfrm>
            <a:off x="6797143" y="178633"/>
            <a:ext cx="5163208" cy="6042680"/>
          </a:xfrm>
          <a:prstGeom prst="rect">
            <a:avLst/>
          </a:prstGeom>
          <a:noFill/>
        </p:spPr>
        <p:txBody>
          <a:bodyPr wrap="square">
            <a:spAutoFit/>
          </a:bodyPr>
          <a:lstStyle/>
          <a:p>
            <a:pPr algn="just">
              <a:spcAft>
                <a:spcPts val="800"/>
              </a:spcAft>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	</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De blik is breed, kind en volwassenen van 0-100.</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De inzet draait om alle leden van het gezin/huishouden die, om hun zorgen en voorgeschiedenis. </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Bij (ernstige) zorgen over de thuissituatie is het belang van het kind altijd de eerste afweging. </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Integraal werken is het uitgangspunt: inzet op bestaanszekerheid, met steun uit het eigen netwerk</a:t>
            </a:r>
            <a:r>
              <a:rPr lang="nl-NL" sz="1000" kern="100" dirty="0">
                <a:latin typeface="Bahnschrift Light" panose="020B0502040204020203" pitchFamily="34" charset="0"/>
                <a:ea typeface="Calibri" panose="020F0502020204030204" pitchFamily="34" charset="0"/>
                <a:cs typeface="Times New Roman" panose="02020603050405020304" pitchFamily="18" charset="0"/>
              </a:rPr>
              <a:t>en, inzet van </a:t>
            </a: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hulp</a:t>
            </a:r>
            <a:r>
              <a:rPr lang="nl-NL" sz="1000" kern="100" dirty="0">
                <a:latin typeface="Bahnschrift Light" panose="020B0502040204020203" pitchFamily="34" charset="0"/>
                <a:ea typeface="Calibri" panose="020F0502020204030204" pitchFamily="34" charset="0"/>
                <a:cs typeface="Times New Roman" panose="02020603050405020304" pitchFamily="18" charset="0"/>
              </a:rPr>
              <a:t>, als nodig in combinaties van (</a:t>
            </a: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V-GGZ) en indien onoverkomelijk </a:t>
            </a:r>
            <a:r>
              <a:rPr lang="nl-NL" sz="1000" kern="100" dirty="0">
                <a:latin typeface="Bahnschrift Light" panose="020B0502040204020203" pitchFamily="34" charset="0"/>
                <a:ea typeface="Calibri" panose="020F0502020204030204" pitchFamily="34" charset="0"/>
                <a:cs typeface="Times New Roman" panose="02020603050405020304" pitchFamily="18" charset="0"/>
              </a:rPr>
              <a:t>gedwongen maatregelen</a:t>
            </a: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182563" lvl="0" indent="-182563" algn="just">
              <a:spcAft>
                <a:spcPts val="800"/>
              </a:spcAf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Beslissingen worden genomen in samenspraak met het kind en het gezin/ huishouden</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De rechtsbescherming en rechtsgelijkheid is geborgd. De procedures bij het gedwongen kader en klachten zijn transparant en navolgbaar. Besluiten komen zorgvuldig tot stand met hoor en wederhoor.</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De kennis en visie hoe te handelen bij zorgen over onveiligheid en bij ontwikkelingsbedreiging, is eenduidig en beschikbaar.</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Deskundige en onafhankelijke cliëntondersteuning is beschikbaar.</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Het is helder waar (jong)volwassenen en kinderen in de eigen lokale structuur terecht kunnen voor advies, en bij vragen en zorgen. </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Praten en schrijven is feitelijk en gebeurt in begrijpelijke en duidelijke taal. </a:t>
            </a:r>
          </a:p>
          <a:p>
            <a:pPr marL="182563" lvl="0" indent="-182563" algn="just">
              <a:spcAft>
                <a:spcPts val="800"/>
              </a:spcAf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Er is één gezamenlijk en actueel dossier voor het gezin/huishouden waar betrokken professionals mee werken.</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Er is een vertrouwde professional/duo betrokken bij het kind en het gezin/ huishouden, die hulp en ondersteuning biedt. </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Er zijn geen overdrachten.</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Veiligheids- of andere expertise wordt toegevoegd en is zo lang als nodig betrokken.</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Dichtbij en toegankelijk georganiseerd. </a:t>
            </a:r>
          </a:p>
          <a:p>
            <a:pPr marL="182563" lvl="0" indent="-182563" algn="just">
              <a:spcAft>
                <a:spcPts val="800"/>
              </a:spcAf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Toezicht, sturing en financiering van het stelsel is passend bij de eenvoud van het systeem.	</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Continu (reflectief) leren om steeds beter te worden is onderdeel van het dagelijks werk voor alle betrokkenen in het werkveld van kind- en gezinsbescherming.</a:t>
            </a:r>
          </a:p>
          <a:p>
            <a:pPr marL="182563" lvl="0" indent="-182563" algn="jus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Daarbij hoort ook ruimte voor innovatie en doorontwikkeling van het vak, bijvoorbeeld in pilots en proeftuinen. </a:t>
            </a:r>
          </a:p>
          <a:p>
            <a:pPr marL="182563" lvl="0" indent="-182563" algn="just">
              <a:spcAft>
                <a:spcPts val="800"/>
              </a:spcAft>
              <a:buFont typeface="Wingdings" panose="05000000000000000000" pitchFamily="2" charset="2"/>
              <a:buChar char="q"/>
            </a:pP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Er ligt een stevige verbinding tussen praktijk en structureel onderzoek (feiten en cijfers inzichtelijk), met onderwijs en wetenschap.</a:t>
            </a:r>
          </a:p>
        </p:txBody>
      </p:sp>
      <p:sp>
        <p:nvSpPr>
          <p:cNvPr id="14" name="Rechthoek 13">
            <a:extLst>
              <a:ext uri="{FF2B5EF4-FFF2-40B4-BE49-F238E27FC236}">
                <a16:creationId xmlns:a16="http://schemas.microsoft.com/office/drawing/2014/main" id="{9FDAED0C-6827-4CC5-88D9-FF28E952C76B}"/>
              </a:ext>
            </a:extLst>
          </p:cNvPr>
          <p:cNvSpPr/>
          <p:nvPr/>
        </p:nvSpPr>
        <p:spPr>
          <a:xfrm rot="16200000">
            <a:off x="5803880" y="2519422"/>
            <a:ext cx="1611378" cy="344111"/>
          </a:xfrm>
          <a:prstGeom prst="rect">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latin typeface="Bahnschrift Light" panose="020B0502040204020203" pitchFamily="34" charset="0"/>
            </a:endParaRPr>
          </a:p>
        </p:txBody>
      </p:sp>
      <p:sp>
        <p:nvSpPr>
          <p:cNvPr id="15" name="Rechthoek 14">
            <a:extLst>
              <a:ext uri="{FF2B5EF4-FFF2-40B4-BE49-F238E27FC236}">
                <a16:creationId xmlns:a16="http://schemas.microsoft.com/office/drawing/2014/main" id="{816FAECA-7D95-611E-FD06-B892E5C19788}"/>
              </a:ext>
            </a:extLst>
          </p:cNvPr>
          <p:cNvSpPr/>
          <p:nvPr/>
        </p:nvSpPr>
        <p:spPr>
          <a:xfrm rot="16200000">
            <a:off x="5959158" y="938547"/>
            <a:ext cx="1307194" cy="3321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latin typeface="Bahnschrift Light" panose="020B0502040204020203" pitchFamily="34" charset="0"/>
              </a:rPr>
              <a:t>Gezinsgericht</a:t>
            </a:r>
          </a:p>
        </p:txBody>
      </p:sp>
      <p:sp>
        <p:nvSpPr>
          <p:cNvPr id="16" name="Rechthoek 15">
            <a:extLst>
              <a:ext uri="{FF2B5EF4-FFF2-40B4-BE49-F238E27FC236}">
                <a16:creationId xmlns:a16="http://schemas.microsoft.com/office/drawing/2014/main" id="{DFC6B9A8-A6BA-258B-30FB-2B4269638E10}"/>
              </a:ext>
            </a:extLst>
          </p:cNvPr>
          <p:cNvSpPr/>
          <p:nvPr/>
        </p:nvSpPr>
        <p:spPr>
          <a:xfrm rot="16200000">
            <a:off x="6007277" y="3999356"/>
            <a:ext cx="1214540" cy="335783"/>
          </a:xfrm>
          <a:prstGeom prst="rect">
            <a:avLst/>
          </a:pr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latin typeface="Bahnschrift Light" panose="020B0502040204020203" pitchFamily="34" charset="0"/>
              </a:rPr>
              <a:t>Eenvoudig</a:t>
            </a:r>
          </a:p>
        </p:txBody>
      </p:sp>
      <p:sp>
        <p:nvSpPr>
          <p:cNvPr id="18" name="Rechthoek 17">
            <a:extLst>
              <a:ext uri="{FF2B5EF4-FFF2-40B4-BE49-F238E27FC236}">
                <a16:creationId xmlns:a16="http://schemas.microsoft.com/office/drawing/2014/main" id="{C6152E86-A04E-BB03-45FE-F9355ADC6621}"/>
              </a:ext>
            </a:extLst>
          </p:cNvPr>
          <p:cNvSpPr/>
          <p:nvPr/>
        </p:nvSpPr>
        <p:spPr>
          <a:xfrm rot="16200000">
            <a:off x="5981610" y="5302373"/>
            <a:ext cx="1265878" cy="335786"/>
          </a:xfrm>
          <a:prstGeom prst="rect">
            <a:avLst/>
          </a:prstGeom>
          <a:solidFill>
            <a:srgbClr val="0AB4E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a:latin typeface="Bahnschrift Light" panose="020B0502040204020203" pitchFamily="34" charset="0"/>
              </a:rPr>
              <a:t>Lerend</a:t>
            </a:r>
          </a:p>
        </p:txBody>
      </p:sp>
      <p:sp>
        <p:nvSpPr>
          <p:cNvPr id="20" name="Tekstvak 19">
            <a:extLst>
              <a:ext uri="{FF2B5EF4-FFF2-40B4-BE49-F238E27FC236}">
                <a16:creationId xmlns:a16="http://schemas.microsoft.com/office/drawing/2014/main" id="{8522E045-5FCB-466C-9FF1-D4F9CEDCF3A9}"/>
              </a:ext>
            </a:extLst>
          </p:cNvPr>
          <p:cNvSpPr txBox="1"/>
          <p:nvPr/>
        </p:nvSpPr>
        <p:spPr>
          <a:xfrm rot="5400000" flipV="1">
            <a:off x="6025994" y="2446646"/>
            <a:ext cx="1357885" cy="553998"/>
          </a:xfrm>
          <a:prstGeom prst="rect">
            <a:avLst/>
          </a:prstGeom>
          <a:noFill/>
        </p:spPr>
        <p:txBody>
          <a:bodyPr wrap="square">
            <a:spAutoFit/>
          </a:bodyPr>
          <a:lstStyle/>
          <a:p>
            <a:pPr algn="ctr"/>
            <a:r>
              <a:rPr lang="nl-NL" sz="1000" kern="100" err="1">
                <a:solidFill>
                  <a:schemeClr val="bg1"/>
                </a:solidFill>
                <a:effectLst/>
                <a:latin typeface="Bahnschrift Light" panose="020B0502040204020203" pitchFamily="34" charset="0"/>
                <a:ea typeface="Calibri" panose="020F0502020204030204" pitchFamily="34" charset="0"/>
                <a:cs typeface="Times New Roman" panose="02020603050405020304" pitchFamily="18" charset="0"/>
              </a:rPr>
              <a:t>Rechtsbeschermend</a:t>
            </a:r>
            <a:r>
              <a:rPr lang="nl-NL" sz="1000" kern="100">
                <a:solidFill>
                  <a:schemeClr val="bg1"/>
                </a:solidFill>
                <a:effectLst/>
                <a:latin typeface="Bahnschrift Light" panose="020B0502040204020203" pitchFamily="34" charset="0"/>
                <a:ea typeface="Calibri" panose="020F0502020204030204" pitchFamily="34" charset="0"/>
                <a:cs typeface="Times New Roman" panose="02020603050405020304" pitchFamily="18" charset="0"/>
              </a:rPr>
              <a:t> en transparant</a:t>
            </a:r>
          </a:p>
          <a:p>
            <a:pPr algn="ctr"/>
            <a:endParaRPr lang="nl-NL" sz="1000">
              <a:solidFill>
                <a:schemeClr val="bg1"/>
              </a:solidFill>
              <a:latin typeface="Bahnschrift Light" panose="020B0502040204020203" pitchFamily="34" charset="0"/>
            </a:endParaRPr>
          </a:p>
        </p:txBody>
      </p:sp>
      <p:sp>
        <p:nvSpPr>
          <p:cNvPr id="23" name="Tijdelijke aanduiding voor dianummer 4">
            <a:extLst>
              <a:ext uri="{FF2B5EF4-FFF2-40B4-BE49-F238E27FC236}">
                <a16:creationId xmlns:a16="http://schemas.microsoft.com/office/drawing/2014/main" id="{F0798A8C-1BD6-3294-180C-085FCA9F3E4C}"/>
              </a:ext>
            </a:extLst>
          </p:cNvPr>
          <p:cNvSpPr>
            <a:spLocks noGrp="1"/>
          </p:cNvSpPr>
          <p:nvPr>
            <p:ph type="sldNum" sz="quarter" idx="4"/>
          </p:nvPr>
        </p:nvSpPr>
        <p:spPr>
          <a:xfrm>
            <a:off x="5373279" y="6479290"/>
            <a:ext cx="722721" cy="365125"/>
          </a:xfrm>
        </p:spPr>
        <p:txBody>
          <a:bodyPr/>
          <a:lstStyle/>
          <a:p>
            <a:fld id="{8F1BBE37-5799-4774-9025-BCB0297E8107}" type="slidenum">
              <a:rPr lang="nl-NL" smtClean="0"/>
              <a:pPr/>
              <a:t>23</a:t>
            </a:fld>
            <a:endParaRPr lang="nl-NL"/>
          </a:p>
        </p:txBody>
      </p:sp>
      <p:sp>
        <p:nvSpPr>
          <p:cNvPr id="24" name="Tijdelijke aanduiding voor datum 5">
            <a:extLst>
              <a:ext uri="{FF2B5EF4-FFF2-40B4-BE49-F238E27FC236}">
                <a16:creationId xmlns:a16="http://schemas.microsoft.com/office/drawing/2014/main" id="{A866DE49-C268-2A94-B8EE-CBB6872EC2C2}"/>
              </a:ext>
            </a:extLst>
          </p:cNvPr>
          <p:cNvSpPr>
            <a:spLocks noGrp="1"/>
          </p:cNvSpPr>
          <p:nvPr>
            <p:ph type="dt" sz="half" idx="2"/>
          </p:nvPr>
        </p:nvSpPr>
        <p:spPr>
          <a:xfrm>
            <a:off x="2771335" y="6476165"/>
            <a:ext cx="2743200" cy="365125"/>
          </a:xfrm>
        </p:spPr>
        <p:txBody>
          <a:bodyPr/>
          <a:lstStyle/>
          <a:p>
            <a:fld id="{231162C9-2712-E74C-9210-9C57DF012FEC}" type="datetime1">
              <a:rPr lang="en-US" smtClean="0"/>
              <a:t>2/21/2024</a:t>
            </a:fld>
            <a:endParaRPr lang="aa-ET"/>
          </a:p>
        </p:txBody>
      </p:sp>
      <p:sp>
        <p:nvSpPr>
          <p:cNvPr id="21" name="Rechthoek 20">
            <a:extLst>
              <a:ext uri="{FF2B5EF4-FFF2-40B4-BE49-F238E27FC236}">
                <a16:creationId xmlns:a16="http://schemas.microsoft.com/office/drawing/2014/main" id="{7F2A923D-8579-56A8-D336-0D252258D52B}"/>
              </a:ext>
            </a:extLst>
          </p:cNvPr>
          <p:cNvSpPr/>
          <p:nvPr/>
        </p:nvSpPr>
        <p:spPr>
          <a:xfrm>
            <a:off x="6382217" y="365760"/>
            <a:ext cx="5596423" cy="5863655"/>
          </a:xfrm>
          <a:prstGeom prst="rect">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3" action="ppaction://hlinksldjump"/>
            <a:extLst>
              <a:ext uri="{FF2B5EF4-FFF2-40B4-BE49-F238E27FC236}">
                <a16:creationId xmlns:a16="http://schemas.microsoft.com/office/drawing/2014/main" id="{8CCC7119-45E9-6147-40FE-A7B92D3435A1}"/>
              </a:ext>
            </a:extLst>
          </p:cNvPr>
          <p:cNvPicPr>
            <a:picLocks noChangeAspect="1"/>
          </p:cNvPicPr>
          <p:nvPr/>
        </p:nvPicPr>
        <p:blipFill rotWithShape="1">
          <a:blip r:embed="rId4"/>
          <a:srcRect l="51635"/>
          <a:stretch/>
        </p:blipFill>
        <p:spPr>
          <a:xfrm>
            <a:off x="11100816" y="6070051"/>
            <a:ext cx="654156" cy="666750"/>
          </a:xfrm>
          <a:prstGeom prst="rect">
            <a:avLst/>
          </a:prstGeom>
        </p:spPr>
      </p:pic>
      <p:pic>
        <p:nvPicPr>
          <p:cNvPr id="7" name="Afbeelding 6">
            <a:hlinkClick r:id="rId5" action="ppaction://hlinksldjump"/>
            <a:extLst>
              <a:ext uri="{FF2B5EF4-FFF2-40B4-BE49-F238E27FC236}">
                <a16:creationId xmlns:a16="http://schemas.microsoft.com/office/drawing/2014/main" id="{F873A4C7-DED9-277C-9A22-7D4C4A1474DE}"/>
              </a:ext>
            </a:extLst>
          </p:cNvPr>
          <p:cNvPicPr>
            <a:picLocks noChangeAspect="1"/>
          </p:cNvPicPr>
          <p:nvPr/>
        </p:nvPicPr>
        <p:blipFill rotWithShape="1">
          <a:blip r:embed="rId4"/>
          <a:srcRect t="1" r="50000" b="-6229"/>
          <a:stretch/>
        </p:blipFill>
        <p:spPr>
          <a:xfrm>
            <a:off x="10432880" y="6070051"/>
            <a:ext cx="676275" cy="708279"/>
          </a:xfrm>
          <a:prstGeom prst="rect">
            <a:avLst/>
          </a:prstGeom>
        </p:spPr>
      </p:pic>
    </p:spTree>
    <p:extLst>
      <p:ext uri="{BB962C8B-B14F-4D97-AF65-F5344CB8AC3E}">
        <p14:creationId xmlns:p14="http://schemas.microsoft.com/office/powerpoint/2010/main" val="374073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a:extLst>
              <a:ext uri="{FF2B5EF4-FFF2-40B4-BE49-F238E27FC236}">
                <a16:creationId xmlns:a16="http://schemas.microsoft.com/office/drawing/2014/main" id="{DEA3894C-C9E6-21C9-8E67-FF25F1500F41}"/>
              </a:ext>
            </a:extLst>
          </p:cNvPr>
          <p:cNvSpPr txBox="1"/>
          <p:nvPr/>
        </p:nvSpPr>
        <p:spPr>
          <a:xfrm>
            <a:off x="6147061" y="447405"/>
            <a:ext cx="5607911" cy="7132722"/>
          </a:xfrm>
          <a:prstGeom prst="rect">
            <a:avLst/>
          </a:prstGeom>
          <a:noFill/>
        </p:spPr>
        <p:txBody>
          <a:bodyPr wrap="square">
            <a:spAutoFit/>
          </a:bodyPr>
          <a:lstStyle/>
          <a:p>
            <a:pPr algn="just">
              <a:lnSpc>
                <a:spcPct val="115000"/>
              </a:lnSpc>
            </a:pPr>
            <a:r>
              <a:rPr lang="nl-NL" sz="1000" b="1" kern="100">
                <a:solidFill>
                  <a:srgbClr val="0AB4E8"/>
                </a:solidFill>
                <a:latin typeface="Bahnschrift Light" panose="020B0502040204020203" pitchFamily="34" charset="0"/>
              </a:rPr>
              <a:t>Inzichten van ervaringsdeskundigen </a:t>
            </a:r>
          </a:p>
          <a:p>
            <a:pPr algn="just">
              <a:lnSpc>
                <a:spcPct val="115000"/>
              </a:lnSpc>
            </a:pPr>
            <a:r>
              <a:rPr lang="nl-NL" sz="1000" kern="100">
                <a:latin typeface="Bahnschrift Light" panose="020B0502040204020203" pitchFamily="34" charset="0"/>
              </a:rPr>
              <a:t>Tijdens de bestuurlijke bijeenkomst op 12 oktober heeft een ervaringsdeskundige haar verhaal aan betrokken bestuurders van gemeenten en regionaal werkende organisaties. Haar verhaal vond veel gehoor. Lessen die zij vanuit haar ervaring: </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Ga in gesprek met de ouders: waar staan ze en wat is de problematiek? Wat is hun hulpvraag? Kijk integraal naar het hele gezin/huishouden, naar de dynamiek onderling en op alle terreinen; zorg maar ook onderwijs. Ga niet meteen over tot actie maar bekijk eerst met wat voor situatie je als hulpverlener te maken hebt. </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Geef als hulpverlener, organisatie op tijd aan als jullie niet de beste hulp kunnen bieden. Te zwak ingrijpen aan de voorkant kan zorgen dat je daarna te laat bent. </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Niet alles is een veiligheidsissue. Kijk integraal, gezinsgericht en bepaal samen wat nodig is en wie daarvoor nodig is. Soms is niets doen, het juiste om te doen.</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Neem ouders/betrokkenen mee in het proces en zorg voor duidelijke verwachtingen in duidelijke/begrijpelijke taal.</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Zorg voor gelijkwaardigheid, erkenning en zie de ouders als volwaardig gesprekspartner.</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Maatwerk is belangrijk bij veiligheidscasuïstiek. Kijk goed wat nodig is in deze situatie</a:t>
            </a:r>
          </a:p>
          <a:p>
            <a:pPr marL="171450" lvl="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Beschrijf de situatie (het gezin/huishouden/ de leden) en leg dit vast in een dossier. Deel de informatie uit dit dossier met betrokken organisaties zodat ouders niet steeds opnieuw hun verhaal hoeven te doen. Geeft informatie door aan elkaar, laat gezinnen/huishoudens merken dat je samenwerkt.</a:t>
            </a:r>
          </a:p>
          <a:p>
            <a:pPr marL="171450" lvl="0" indent="-171450" algn="just" fontAlgn="base">
              <a:buClr>
                <a:srgbClr val="FF0000"/>
              </a:buClr>
              <a:buFont typeface="Arial" panose="020B0604020202020204" pitchFamily="34" charset="0"/>
              <a:buChar char="•"/>
            </a:pPr>
            <a:endParaRPr lang="nl-NL" sz="1000" b="1" kern="100">
              <a:solidFill>
                <a:srgbClr val="0AB4E8"/>
              </a:solidFill>
              <a:latin typeface="Bahnschrift Light" panose="020B0502040204020203" pitchFamily="34" charset="0"/>
            </a:endParaRPr>
          </a:p>
          <a:p>
            <a:pPr algn="just" fontAlgn="base"/>
            <a:r>
              <a:rPr lang="nl-NL" sz="1000" b="1" kern="100">
                <a:solidFill>
                  <a:srgbClr val="0AB4E8"/>
                </a:solidFill>
                <a:latin typeface="Bahnschrift Light" panose="020B0502040204020203" pitchFamily="34" charset="0"/>
              </a:rPr>
              <a:t>Leren van andere regio’s (landelijke proeftuinen) </a:t>
            </a:r>
          </a:p>
          <a:p>
            <a:pPr algn="just" fontAlgn="base"/>
            <a:r>
              <a:rPr lang="nl-NL" sz="1000" kern="100">
                <a:latin typeface="Bahnschrift Light" panose="020B0502040204020203" pitchFamily="34" charset="0"/>
              </a:rPr>
              <a:t>Vanuit het landelijk programma wordt momenteel in 11 formele proeftuinen – met landelijke support -, op andere manieren gewerkt. Iedere proeftuin werkt op zijn manier aan vernieuwingen. Landelijke proeftuinen die voor IJsselland interessant zijn om naar te kijken zijn </a:t>
            </a:r>
            <a:r>
              <a:rPr lang="nl-NL" sz="1000" kern="100" err="1">
                <a:latin typeface="Bahnschrift Light" panose="020B0502040204020203" pitchFamily="34" charset="0"/>
              </a:rPr>
              <a:t>Foodvalley</a:t>
            </a:r>
            <a:r>
              <a:rPr lang="nl-NL" sz="1000" kern="100">
                <a:latin typeface="Bahnschrift Light" panose="020B0502040204020203" pitchFamily="34" charset="0"/>
              </a:rPr>
              <a:t> en west Brabant. In deze regio’s werken partijen aan de volgende vraagstukken:  </a:t>
            </a:r>
          </a:p>
          <a:p>
            <a:pPr marL="17145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Versterken lokale infrastructuur in betrokken gemeenten en daarmee voorkomen HG/KM en versterken sociale basis, </a:t>
            </a:r>
          </a:p>
          <a:p>
            <a:pPr marL="17145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Verklarende / integrale analyse uitvoeren, </a:t>
            </a:r>
          </a:p>
          <a:p>
            <a:pPr marL="17145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Een integrale, brede blik als belangrijkste pijler van professionele identiteit in kind- en gezinsbescherming, </a:t>
            </a:r>
          </a:p>
          <a:p>
            <a:pPr marL="17145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Omschrijving samenwerking en werkwijzen regionaal werkende organisaties, incl. leren, reflecteren en ontwikkelen, </a:t>
            </a:r>
          </a:p>
          <a:p>
            <a:pPr marL="17145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Aansluiting volwassen GGZ en; </a:t>
            </a:r>
          </a:p>
          <a:p>
            <a:pPr marL="171450"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1 </a:t>
            </a:r>
            <a:r>
              <a:rPr lang="nl-NL" sz="1000" kern="100" err="1">
                <a:latin typeface="Bahnschrift Light" panose="020B0502040204020203" pitchFamily="34" charset="0"/>
              </a:rPr>
              <a:t>onderzoeksformat</a:t>
            </a:r>
            <a:r>
              <a:rPr lang="nl-NL" sz="1000" kern="100">
                <a:latin typeface="Bahnschrift Light" panose="020B0502040204020203" pitchFamily="34" charset="0"/>
              </a:rPr>
              <a:t>.  </a:t>
            </a:r>
          </a:p>
          <a:p>
            <a:pPr indent="-171450" algn="just" fontAlgn="base">
              <a:buClr>
                <a:srgbClr val="FF0000"/>
              </a:buClr>
              <a:buFont typeface="Arial" panose="020B0604020202020204" pitchFamily="34" charset="0"/>
              <a:buChar char="•"/>
            </a:pPr>
            <a:r>
              <a:rPr lang="nl-NL" sz="1000" kern="100">
                <a:latin typeface="Bahnschrift Light" panose="020B0502040204020203" pitchFamily="34" charset="0"/>
              </a:rPr>
              <a:t>Dit zijn onderwerpen die ook in IJsselland op de agenda staan </a:t>
            </a:r>
          </a:p>
          <a:p>
            <a:pPr algn="just"/>
            <a:endParaRPr lang="nl-NL" sz="1000" i="1" kern="100">
              <a:solidFill>
                <a:srgbClr val="0AB4E8"/>
              </a:solidFill>
              <a:latin typeface="Bahnschrift Light" panose="020B0502040204020203" pitchFamily="34" charset="0"/>
            </a:endParaRPr>
          </a:p>
          <a:p>
            <a:pPr algn="just"/>
            <a:endParaRPr lang="nl-NL" sz="1000" kern="100">
              <a:effectLst/>
              <a:latin typeface="Bahnschrift Light" panose="020B0502040204020203" pitchFamily="34" charset="0"/>
              <a:ea typeface="Century Gothic" panose="020B0502020202020204" pitchFamily="34" charset="0"/>
              <a:cs typeface="Century Gothic" panose="020B0502020202020204" pitchFamily="34" charset="0"/>
            </a:endParaRPr>
          </a:p>
          <a:p>
            <a:pPr lvl="0" algn="just" fontAlgn="base">
              <a:buClr>
                <a:srgbClr val="FF0000"/>
              </a:buClr>
            </a:pPr>
            <a:endParaRPr lang="nl-NL" sz="1000" b="1" kern="100">
              <a:solidFill>
                <a:srgbClr val="0AB4E8"/>
              </a:solidFill>
              <a:latin typeface="Bahnschrift Light" panose="020B0502040204020203" pitchFamily="34" charset="0"/>
            </a:endParaRPr>
          </a:p>
          <a:p>
            <a:pPr algn="just" fontAlgn="base"/>
            <a:endParaRPr lang="nl-NL" sz="1000" b="1" kern="100">
              <a:solidFill>
                <a:srgbClr val="0AB4E8"/>
              </a:solidFill>
              <a:latin typeface="Bahnschrift Light" panose="020B0502040204020203" pitchFamily="34" charset="0"/>
            </a:endParaRPr>
          </a:p>
          <a:p>
            <a:pPr indent="-171450" algn="just" fontAlgn="base">
              <a:buClr>
                <a:srgbClr val="FF0000"/>
              </a:buClr>
              <a:buFont typeface="Arial" panose="020B0604020202020204" pitchFamily="34" charset="0"/>
              <a:buChar char="•"/>
            </a:pPr>
            <a:endParaRPr lang="nl-NL" sz="1000" kern="100">
              <a:latin typeface="Bahnschrift Light" panose="020B0502040204020203" pitchFamily="34" charset="0"/>
            </a:endParaRPr>
          </a:p>
          <a:p>
            <a:pPr algn="just">
              <a:lnSpc>
                <a:spcPct val="115000"/>
              </a:lnSpc>
            </a:pPr>
            <a:r>
              <a:rPr lang="nl-NL" sz="1000" kern="100">
                <a:latin typeface="Bahnschrift Light" panose="020B0502040204020203" pitchFamily="34" charset="0"/>
              </a:rPr>
              <a:t> </a:t>
            </a:r>
          </a:p>
          <a:p>
            <a:pPr marL="171450" indent="-171450" algn="just" fontAlgn="base">
              <a:buClr>
                <a:srgbClr val="FF0000"/>
              </a:buClr>
              <a:buFont typeface="Arial" panose="020B0604020202020204" pitchFamily="34" charset="0"/>
              <a:buChar char="•"/>
            </a:pPr>
            <a:endParaRPr lang="nl-NL" sz="1000" kern="100">
              <a:latin typeface="Bahnschrift Light" panose="020B0502040204020203" pitchFamily="34" charset="0"/>
            </a:endParaRPr>
          </a:p>
          <a:p>
            <a:pPr marL="171450" indent="-171450" algn="just" fontAlgn="base">
              <a:buClr>
                <a:srgbClr val="FF0000"/>
              </a:buClr>
              <a:buFont typeface="Arial" panose="020B0604020202020204" pitchFamily="34" charset="0"/>
              <a:buChar char="•"/>
            </a:pPr>
            <a:endParaRPr lang="nl-NL" sz="1000" kern="100">
              <a:latin typeface="Bahnschrift Light" panose="020B0502040204020203" pitchFamily="34" charset="0"/>
            </a:endParaRPr>
          </a:p>
        </p:txBody>
      </p:sp>
      <p:sp>
        <p:nvSpPr>
          <p:cNvPr id="11" name="Rechthoek 10">
            <a:extLst>
              <a:ext uri="{FF2B5EF4-FFF2-40B4-BE49-F238E27FC236}">
                <a16:creationId xmlns:a16="http://schemas.microsoft.com/office/drawing/2014/main" id="{5A270C96-DAD4-22BC-1A5E-B887F461F4D0}"/>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4">
            <a:extLst>
              <a:ext uri="{FF2B5EF4-FFF2-40B4-BE49-F238E27FC236}">
                <a16:creationId xmlns:a16="http://schemas.microsoft.com/office/drawing/2014/main" id="{452CFE14-2256-61BE-6956-C64359194998}"/>
              </a:ext>
            </a:extLst>
          </p:cNvPr>
          <p:cNvSpPr txBox="1">
            <a:spLocks/>
          </p:cNvSpPr>
          <p:nvPr/>
        </p:nvSpPr>
        <p:spPr>
          <a:xfrm>
            <a:off x="646706" y="1793755"/>
            <a:ext cx="5032544"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lgn="just" fontAlgn="base">
              <a:buNone/>
            </a:pPr>
            <a:endParaRPr lang="nl-NL" sz="1000" b="1">
              <a:solidFill>
                <a:srgbClr val="00B4BE"/>
              </a:solidFill>
              <a:latin typeface="Bahnschrift Light" panose="020B0502040204020203" pitchFamily="34" charset="0"/>
            </a:endParaRPr>
          </a:p>
        </p:txBody>
      </p:sp>
      <p:sp>
        <p:nvSpPr>
          <p:cNvPr id="12" name="Tijdelijke aanduiding voor afbeelding 4">
            <a:extLst>
              <a:ext uri="{FF2B5EF4-FFF2-40B4-BE49-F238E27FC236}">
                <a16:creationId xmlns:a16="http://schemas.microsoft.com/office/drawing/2014/main" id="{6769F707-BCFF-F05F-6B85-027AF8B0033A}"/>
              </a:ext>
            </a:extLst>
          </p:cNvPr>
          <p:cNvSpPr txBox="1">
            <a:spLocks/>
          </p:cNvSpPr>
          <p:nvPr/>
        </p:nvSpPr>
        <p:spPr>
          <a:xfrm>
            <a:off x="5833382" y="1822976"/>
            <a:ext cx="5102842" cy="4073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fontAlgn="base"/>
            <a:r>
              <a:rPr lang="nl-NL" sz="1000">
                <a:solidFill>
                  <a:srgbClr val="000000"/>
                </a:solidFill>
                <a:latin typeface="Bahnschrift Light" panose="020B0502040204020203" pitchFamily="34" charset="0"/>
              </a:rPr>
              <a:t>  </a:t>
            </a:r>
            <a:endParaRPr lang="nl-NL" sz="1000" b="1">
              <a:solidFill>
                <a:srgbClr val="00B4BE"/>
              </a:solidFill>
              <a:latin typeface="Bahnschrift Light" panose="020B0502040204020203" pitchFamily="34" charset="0"/>
            </a:endParaRPr>
          </a:p>
        </p:txBody>
      </p:sp>
      <p:sp>
        <p:nvSpPr>
          <p:cNvPr id="17" name="Tijdelijke aanduiding voor afbeelding 13">
            <a:extLst>
              <a:ext uri="{FF2B5EF4-FFF2-40B4-BE49-F238E27FC236}">
                <a16:creationId xmlns:a16="http://schemas.microsoft.com/office/drawing/2014/main" id="{884E55E2-4C19-6BDA-7C1F-BDC9D453069A}"/>
              </a:ext>
            </a:extLst>
          </p:cNvPr>
          <p:cNvSpPr txBox="1">
            <a:spLocks/>
          </p:cNvSpPr>
          <p:nvPr/>
        </p:nvSpPr>
        <p:spPr>
          <a:xfrm>
            <a:off x="669105" y="1822976"/>
            <a:ext cx="5515707"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l" rtl="0" fontAlgn="base">
              <a:buClr>
                <a:srgbClr val="FF0000"/>
              </a:buClr>
            </a:pPr>
            <a:endParaRPr lang="nl-NL" sz="1000">
              <a:solidFill>
                <a:srgbClr val="000000"/>
              </a:solidFill>
              <a:latin typeface="Bahnschrift Light" panose="020B0502040204020203" pitchFamily="34" charset="0"/>
            </a:endParaRPr>
          </a:p>
          <a:p>
            <a:pPr algn="l" rtl="0" fontAlgn="base">
              <a:buClr>
                <a:srgbClr val="FF0000"/>
              </a:buClr>
            </a:pPr>
            <a:endParaRPr lang="nl-NL" sz="1000">
              <a:solidFill>
                <a:srgbClr val="000000"/>
              </a:solidFill>
              <a:latin typeface="Bahnschrift Light" panose="020B0502040204020203" pitchFamily="34" charset="0"/>
            </a:endParaRPr>
          </a:p>
          <a:p>
            <a:pPr marL="171450" indent="-171450" algn="l" rtl="0" fontAlgn="base">
              <a:buClr>
                <a:srgbClr val="FF0000"/>
              </a:buClr>
              <a:buFont typeface="Arial" panose="020B0604020202020204" pitchFamily="34" charset="0"/>
              <a:buChar char="•"/>
            </a:pPr>
            <a:endParaRPr lang="nl-NL" sz="1000" b="0" i="0">
              <a:solidFill>
                <a:srgbClr val="FF0000"/>
              </a:solidFill>
              <a:effectLst/>
              <a:latin typeface="Bahnschrift Light" panose="020B0502040204020203" pitchFamily="34" charset="0"/>
            </a:endParaRPr>
          </a:p>
          <a:p>
            <a:pPr algn="l" rtl="0" fontAlgn="base">
              <a:buClr>
                <a:srgbClr val="FF0000"/>
              </a:buClr>
            </a:pPr>
            <a:r>
              <a:rPr lang="nl-NL" sz="1000" b="0" i="0">
                <a:solidFill>
                  <a:srgbClr val="000000"/>
                </a:solidFill>
                <a:effectLst/>
                <a:latin typeface="Bahnschrift Light" panose="020B0502040204020203" pitchFamily="34" charset="0"/>
              </a:rPr>
              <a:t> </a:t>
            </a:r>
          </a:p>
          <a:p>
            <a:pPr algn="l" rtl="0" fontAlgn="base"/>
            <a:r>
              <a:rPr lang="nl-NL" sz="1000" b="0" i="0">
                <a:solidFill>
                  <a:srgbClr val="000000"/>
                </a:solidFill>
                <a:effectLst/>
                <a:latin typeface="Bahnschrift Light" panose="020B0502040204020203" pitchFamily="34" charset="0"/>
              </a:rPr>
              <a:t> </a:t>
            </a:r>
            <a:endParaRPr lang="nl-NL" sz="1000">
              <a:highlight>
                <a:srgbClr val="FFFF00"/>
              </a:highlight>
              <a:latin typeface="Bahnschrift Light" panose="020B0502040204020203" pitchFamily="34" charset="0"/>
            </a:endParaRPr>
          </a:p>
        </p:txBody>
      </p:sp>
      <p:pic>
        <p:nvPicPr>
          <p:cNvPr id="5" name="Afbeelding 4">
            <a:hlinkClick r:id="rId2" action="ppaction://hlinksldjump"/>
            <a:extLst>
              <a:ext uri="{FF2B5EF4-FFF2-40B4-BE49-F238E27FC236}">
                <a16:creationId xmlns:a16="http://schemas.microsoft.com/office/drawing/2014/main" id="{8CCC7119-45E9-6147-40FE-A7B92D3435A1}"/>
              </a:ext>
            </a:extLst>
          </p:cNvPr>
          <p:cNvPicPr>
            <a:picLocks noChangeAspect="1"/>
          </p:cNvPicPr>
          <p:nvPr/>
        </p:nvPicPr>
        <p:blipFill rotWithShape="1">
          <a:blip r:embed="rId3"/>
          <a:srcRect l="51635"/>
          <a:stretch/>
        </p:blipFill>
        <p:spPr>
          <a:xfrm>
            <a:off x="11100816" y="6059418"/>
            <a:ext cx="654156" cy="666750"/>
          </a:xfrm>
          <a:prstGeom prst="rect">
            <a:avLst/>
          </a:prstGeom>
        </p:spPr>
      </p:pic>
      <p:pic>
        <p:nvPicPr>
          <p:cNvPr id="7" name="Afbeelding 6">
            <a:hlinkClick r:id="rId4" action="ppaction://hlinksldjump"/>
            <a:extLst>
              <a:ext uri="{FF2B5EF4-FFF2-40B4-BE49-F238E27FC236}">
                <a16:creationId xmlns:a16="http://schemas.microsoft.com/office/drawing/2014/main" id="{F873A4C7-DED9-277C-9A22-7D4C4A1474DE}"/>
              </a:ext>
            </a:extLst>
          </p:cNvPr>
          <p:cNvPicPr>
            <a:picLocks noChangeAspect="1"/>
          </p:cNvPicPr>
          <p:nvPr/>
        </p:nvPicPr>
        <p:blipFill rotWithShape="1">
          <a:blip r:embed="rId3"/>
          <a:srcRect t="1" r="50000" b="-6229"/>
          <a:stretch/>
        </p:blipFill>
        <p:spPr>
          <a:xfrm>
            <a:off x="10432880" y="6059418"/>
            <a:ext cx="676275" cy="708279"/>
          </a:xfrm>
          <a:prstGeom prst="rect">
            <a:avLst/>
          </a:prstGeom>
        </p:spPr>
      </p:pic>
      <p:sp>
        <p:nvSpPr>
          <p:cNvPr id="6" name="Tekstvak 5">
            <a:extLst>
              <a:ext uri="{FF2B5EF4-FFF2-40B4-BE49-F238E27FC236}">
                <a16:creationId xmlns:a16="http://schemas.microsoft.com/office/drawing/2014/main" id="{CA22C2B9-3520-DB5D-54EC-010CF939CEB1}"/>
              </a:ext>
            </a:extLst>
          </p:cNvPr>
          <p:cNvSpPr txBox="1"/>
          <p:nvPr/>
        </p:nvSpPr>
        <p:spPr>
          <a:xfrm>
            <a:off x="524057" y="431705"/>
            <a:ext cx="5457235" cy="5940088"/>
          </a:xfrm>
          <a:prstGeom prst="rect">
            <a:avLst/>
          </a:prstGeom>
          <a:noFill/>
        </p:spPr>
        <p:txBody>
          <a:bodyPr wrap="square">
            <a:spAutoFit/>
          </a:bodyPr>
          <a:lstStyle/>
          <a:p>
            <a:pPr algn="just" rtl="0" fontAlgn="base"/>
            <a:r>
              <a:rPr lang="nl-NL" sz="1000" b="1" i="0">
                <a:solidFill>
                  <a:srgbClr val="0AB4E8"/>
                </a:solidFill>
                <a:effectLst/>
                <a:latin typeface="Bahnschrift Light" panose="020B0502040204020203" pitchFamily="34" charset="0"/>
              </a:rPr>
              <a:t>Opgaven in het Landelijk Programmaplan voor de regio. </a:t>
            </a:r>
          </a:p>
          <a:p>
            <a:pPr algn="just" rtl="0" fontAlgn="base"/>
            <a:r>
              <a:rPr lang="nl-NL" sz="1000" b="0" i="0">
                <a:solidFill>
                  <a:srgbClr val="000000"/>
                </a:solidFill>
                <a:effectLst/>
                <a:latin typeface="Bahnschrift Light" panose="020B0502040204020203" pitchFamily="34" charset="0"/>
              </a:rPr>
              <a:t>In het programmaplan Toekomstscenario 2023-2026 is per actielijn opgenomen wat tot 2026 de </a:t>
            </a:r>
            <a:r>
              <a:rPr lang="nl-NL" sz="1000" b="0">
                <a:solidFill>
                  <a:srgbClr val="000000"/>
                </a:solidFill>
                <a:effectLst/>
                <a:latin typeface="Bahnschrift Light" panose="020B0502040204020203" pitchFamily="34" charset="0"/>
              </a:rPr>
              <a:t>subdoelstellingen en projecten zijn die landelijk worden opgepakt. Aan een aantal subdoelstellingen zijn ook regionale opgaven gekoppeld.  De </a:t>
            </a:r>
            <a:r>
              <a:rPr lang="nl-NL" sz="1000" b="0">
                <a:effectLst/>
                <a:latin typeface="Bahnschrift Light" panose="020B0502040204020203" pitchFamily="34" charset="0"/>
              </a:rPr>
              <a:t>meeste regionale opgaven voor de korte termijn zijn gekoppeld aan actielijn 1, subdoelstelling integraal systeem- en mensgericht werken. De opgaven waarop de regio IJsselland iets te doen heeft zijn hieronder opgenomen. </a:t>
            </a:r>
          </a:p>
          <a:p>
            <a:pPr algn="just" rtl="0" fontAlgn="base"/>
            <a:endParaRPr lang="nl-NL" sz="1000" b="0" i="0">
              <a:solidFill>
                <a:srgbClr val="000000"/>
              </a:solidFill>
              <a:effectLst/>
              <a:latin typeface="Bahnschrift Light" panose="020B0502040204020203" pitchFamily="34" charset="0"/>
            </a:endParaRPr>
          </a:p>
          <a:p>
            <a:pPr marL="171450" indent="-171450" algn="just" rtl="0" fontAlgn="base">
              <a:buClr>
                <a:srgbClr val="FF0000"/>
              </a:buClr>
              <a:buFont typeface="Arial" panose="020B0604020202020204" pitchFamily="34" charset="0"/>
              <a:buChar char="•"/>
            </a:pPr>
            <a:r>
              <a:rPr lang="nl-NL" sz="1000" b="0" i="0">
                <a:solidFill>
                  <a:srgbClr val="000000"/>
                </a:solidFill>
                <a:effectLst/>
                <a:latin typeface="Bahnschrift Light" panose="020B0502040204020203" pitchFamily="34" charset="0"/>
              </a:rPr>
              <a:t>In de Hervormingsagenda zijn afspraken gemaakt wat onder sterke lokale teams wordt verstaan, zoals: het team richt zich zowel op de Wet maatschappelijke ondersteuning als de Jeugdwet (dus doelgroep 0-100); het team biedt ook zelf hulp; het team handelt met een brede blik op het gehele gezin/huishouden en de context (participatie, wonen, armoede, scheiding, psychische problemen ouders en schoolklimaat)</a:t>
            </a:r>
          </a:p>
          <a:p>
            <a:pPr marL="171450" indent="9525" algn="just" rtl="0" fontAlgn="base">
              <a:buFont typeface="Wingdings" panose="05000000000000000000" pitchFamily="2" charset="2"/>
              <a:buChar char="Ø"/>
            </a:pPr>
            <a:r>
              <a:rPr lang="nl-NL" sz="1000" b="0" i="1">
                <a:solidFill>
                  <a:srgbClr val="00B0F0"/>
                </a:solidFill>
                <a:effectLst/>
                <a:latin typeface="Bahnschrift Light" panose="020B0502040204020203" pitchFamily="34" charset="0"/>
              </a:rPr>
              <a:t>Lokale teams in de regio IJsselland voldoen hier op dit moment niet allemaal aan.</a:t>
            </a:r>
            <a:r>
              <a:rPr lang="nl-NL" sz="1000" b="0" i="0">
                <a:solidFill>
                  <a:srgbClr val="00B0F0"/>
                </a:solidFill>
                <a:effectLst/>
                <a:latin typeface="Bahnschrift Light" panose="020B0502040204020203" pitchFamily="34" charset="0"/>
              </a:rPr>
              <a:t>  </a:t>
            </a:r>
          </a:p>
          <a:p>
            <a:pPr marL="171450" indent="-171450" algn="just" rtl="0" fontAlgn="base">
              <a:buClr>
                <a:srgbClr val="FF0000"/>
              </a:buClr>
              <a:buFont typeface="Arial" panose="020B0604020202020204" pitchFamily="34" charset="0"/>
              <a:buChar char="•"/>
            </a:pPr>
            <a:r>
              <a:rPr lang="nl-NL" sz="1000">
                <a:solidFill>
                  <a:srgbClr val="000000"/>
                </a:solidFill>
                <a:latin typeface="Bahnschrift Light" panose="020B0502040204020203" pitchFamily="34" charset="0"/>
              </a:rPr>
              <a:t>Verbreden Volwassenproblematiek. Landelijk wordt onder andere ingezet op ontwikkeling van kaders en instrumenten voor verbinding met volwassenen GGZ en wordt samengewerkt met het </a:t>
            </a:r>
            <a:r>
              <a:rPr lang="nl-NL" sz="1000" err="1">
                <a:solidFill>
                  <a:srgbClr val="000000"/>
                </a:solidFill>
                <a:latin typeface="Bahnschrift Light" panose="020B0502040204020203" pitchFamily="34" charset="0"/>
              </a:rPr>
              <a:t>ZonMw</a:t>
            </a:r>
            <a:r>
              <a:rPr lang="nl-NL" sz="1000">
                <a:solidFill>
                  <a:srgbClr val="000000"/>
                </a:solidFill>
                <a:latin typeface="Bahnschrift Light" panose="020B0502040204020203" pitchFamily="34" charset="0"/>
              </a:rPr>
              <a:t> actieonderzoek naar de verbinding tussen de volwassenen-GGZ en de jeugdhulp. </a:t>
            </a:r>
          </a:p>
          <a:p>
            <a:pPr marL="171450" indent="9525" algn="just" rtl="0" fontAlgn="base">
              <a:buFont typeface="Wingdings" panose="05000000000000000000" pitchFamily="2" charset="2"/>
              <a:buChar char="Ø"/>
            </a:pPr>
            <a:r>
              <a:rPr lang="nl-NL" sz="1000" b="0" i="1">
                <a:solidFill>
                  <a:srgbClr val="00B0F0"/>
                </a:solidFill>
                <a:effectLst/>
                <a:latin typeface="Bahnschrift Light" panose="020B0502040204020203" pitchFamily="34" charset="0"/>
              </a:rPr>
              <a:t>In regionale gesprekken in IJsselland zijn de aansluiting volwassen GGZ, verslavingszorg en specialistische jeugdhulp naar voren gekomen als prioritaire verbeterthema’s.</a:t>
            </a:r>
            <a:r>
              <a:rPr lang="nl-NL" sz="1000" b="0" i="0">
                <a:solidFill>
                  <a:srgbClr val="00B0F0"/>
                </a:solidFill>
                <a:effectLst/>
                <a:latin typeface="Bahnschrift Light" panose="020B0502040204020203" pitchFamily="34" charset="0"/>
              </a:rPr>
              <a:t> </a:t>
            </a:r>
            <a:endParaRPr lang="nl-NL" sz="1000">
              <a:solidFill>
                <a:srgbClr val="00B0F0"/>
              </a:solidFill>
              <a:latin typeface="Bahnschrift Light" panose="020B0502040204020203" pitchFamily="34" charset="0"/>
            </a:endParaRPr>
          </a:p>
          <a:p>
            <a:pPr marL="171450" indent="-171450" algn="just" rtl="0" fontAlgn="base">
              <a:buClr>
                <a:srgbClr val="FF0000"/>
              </a:buClr>
              <a:buFont typeface="Arial" panose="020B0604020202020204" pitchFamily="34" charset="0"/>
              <a:buChar char="•"/>
            </a:pPr>
            <a:r>
              <a:rPr lang="nl-NL" sz="1000" b="0" i="0">
                <a:solidFill>
                  <a:srgbClr val="000000"/>
                </a:solidFill>
                <a:effectLst/>
                <a:latin typeface="Bahnschrift Light" panose="020B0502040204020203" pitchFamily="34" charset="0"/>
              </a:rPr>
              <a:t>Het kwaliteitskader Werken aan veiligheid voor lokale (wijk) teams en gemeenten is in 2019 in opdracht van de VNG ontwikkeld. Gemeenten kunnen aan de hand van dit kader bepalen of ze in hun </a:t>
            </a:r>
            <a:r>
              <a:rPr lang="nl-NL" sz="1000" b="0" i="0" err="1">
                <a:solidFill>
                  <a:srgbClr val="000000"/>
                </a:solidFill>
                <a:effectLst/>
                <a:latin typeface="Bahnschrift Light" panose="020B0502040204020203" pitchFamily="34" charset="0"/>
              </a:rPr>
              <a:t>opdrachtgevende</a:t>
            </a:r>
            <a:r>
              <a:rPr lang="nl-NL" sz="1000" b="0" i="0">
                <a:solidFill>
                  <a:srgbClr val="000000"/>
                </a:solidFill>
                <a:effectLst/>
                <a:latin typeface="Bahnschrift Light" panose="020B0502040204020203" pitchFamily="34" charset="0"/>
              </a:rPr>
              <a:t> rol voldoende invulling geven aan hun verantwoordelijkheden in de aanpak van huiselijk geweld en kindermishandeling. </a:t>
            </a:r>
          </a:p>
          <a:p>
            <a:pPr marL="171450" indent="9525" algn="just" rtl="0" fontAlgn="base">
              <a:buFont typeface="Wingdings" panose="05000000000000000000" pitchFamily="2" charset="2"/>
              <a:buChar char="Ø"/>
            </a:pPr>
            <a:r>
              <a:rPr lang="nl-NL" sz="1000" b="0" i="1">
                <a:solidFill>
                  <a:srgbClr val="00B0F0"/>
                </a:solidFill>
                <a:effectLst/>
                <a:latin typeface="Bahnschrift Light" panose="020B0502040204020203" pitchFamily="34" charset="0"/>
              </a:rPr>
              <a:t>Op basis van gesprekken in de regio wordt duidelijk dat niet alle lokale teams werken conform het kwaliteitskader.</a:t>
            </a:r>
            <a:r>
              <a:rPr lang="nl-NL" sz="1000" b="0" i="0">
                <a:solidFill>
                  <a:srgbClr val="00B0F0"/>
                </a:solidFill>
                <a:effectLst/>
                <a:latin typeface="Bahnschrift Light" panose="020B0502040204020203" pitchFamily="34" charset="0"/>
              </a:rPr>
              <a:t>  </a:t>
            </a:r>
          </a:p>
          <a:p>
            <a:pPr marL="171450" indent="-171450" algn="just" rtl="0" fontAlgn="base">
              <a:buClr>
                <a:srgbClr val="FF0000"/>
              </a:buClr>
              <a:buFont typeface="Arial" panose="020B0604020202020204" pitchFamily="34" charset="0"/>
              <a:buChar char="•"/>
            </a:pPr>
            <a:r>
              <a:rPr lang="nl-NL" sz="1000" b="0" i="0">
                <a:solidFill>
                  <a:srgbClr val="000000"/>
                </a:solidFill>
                <a:effectLst/>
                <a:latin typeface="Bahnschrift Light" panose="020B0502040204020203" pitchFamily="34" charset="0"/>
              </a:rPr>
              <a:t>De verschillende organisaties binnen het huidige systeem gebruiken verschillende methodieken, protocollen, handelingskaders, visies en instrumenten. Zij bieden allen verschillende perspectieven en dienen verschillende (sub)doelen en inzichten. Om met elkaar integraal en systeemgericht te kunnen werken, is het zowel voor professionals als voor kinderen en volwassenen van belang dat we de verscheidenheid aan kaders en instrumenten verkleinen en hier samenhang in aanbrengen. Het uiteindelijke doel is dat er zorgvuldige (zo veel mogelijk op feiten gebaseerde) analyses uitgevoerd worden zodat er passende hulp kan worden ingezet en professionals weten hoe zij dienen te handelen. Landelijk worden hiertoe instrumenten en kaders ontwikkeld. </a:t>
            </a:r>
          </a:p>
          <a:p>
            <a:pPr marL="171450" indent="9525" algn="just" rtl="0" fontAlgn="base">
              <a:buFont typeface="Wingdings" panose="05000000000000000000" pitchFamily="2" charset="2"/>
              <a:buChar char="Ø"/>
            </a:pPr>
            <a:r>
              <a:rPr lang="nl-NL" sz="1000" b="0" i="1">
                <a:solidFill>
                  <a:srgbClr val="00B0F0"/>
                </a:solidFill>
                <a:effectLst/>
                <a:latin typeface="Bahnschrift Light" panose="020B0502040204020203" pitchFamily="34" charset="0"/>
              </a:rPr>
              <a:t>Lokaal ligt de nadruk op toepassing van deze instrumenten en van elkaar leren. </a:t>
            </a:r>
            <a:endParaRPr lang="nl-NL" sz="1000" b="0" i="0">
              <a:solidFill>
                <a:srgbClr val="000000"/>
              </a:solidFill>
              <a:effectLst/>
              <a:latin typeface="Bahnschrift Light" panose="020B0502040204020203" pitchFamily="34" charset="0"/>
            </a:endParaRPr>
          </a:p>
        </p:txBody>
      </p:sp>
      <p:sp>
        <p:nvSpPr>
          <p:cNvPr id="9" name="Tijdelijke aanduiding voor dianummer 4">
            <a:extLst>
              <a:ext uri="{FF2B5EF4-FFF2-40B4-BE49-F238E27FC236}">
                <a16:creationId xmlns:a16="http://schemas.microsoft.com/office/drawing/2014/main" id="{A46E26D6-2A82-05AC-08C7-F1C8208B60C3}"/>
              </a:ext>
            </a:extLst>
          </p:cNvPr>
          <p:cNvSpPr>
            <a:spLocks noGrp="1"/>
          </p:cNvSpPr>
          <p:nvPr>
            <p:ph type="sldNum" sz="quarter" idx="4"/>
          </p:nvPr>
        </p:nvSpPr>
        <p:spPr>
          <a:xfrm>
            <a:off x="5373279" y="6479290"/>
            <a:ext cx="722721" cy="365125"/>
          </a:xfrm>
        </p:spPr>
        <p:txBody>
          <a:bodyPr/>
          <a:lstStyle/>
          <a:p>
            <a:fld id="{8F1BBE37-5799-4774-9025-BCB0297E8107}" type="slidenum">
              <a:rPr lang="nl-NL" smtClean="0"/>
              <a:pPr/>
              <a:t>24</a:t>
            </a:fld>
            <a:endParaRPr lang="nl-NL"/>
          </a:p>
        </p:txBody>
      </p:sp>
      <p:sp>
        <p:nvSpPr>
          <p:cNvPr id="10" name="Tijdelijke aanduiding voor datum 5">
            <a:extLst>
              <a:ext uri="{FF2B5EF4-FFF2-40B4-BE49-F238E27FC236}">
                <a16:creationId xmlns:a16="http://schemas.microsoft.com/office/drawing/2014/main" id="{3CC052DA-2FDE-A774-B809-FEBFB51069EB}"/>
              </a:ext>
            </a:extLst>
          </p:cNvPr>
          <p:cNvSpPr>
            <a:spLocks noGrp="1"/>
          </p:cNvSpPr>
          <p:nvPr>
            <p:ph type="dt" sz="half" idx="2"/>
          </p:nvPr>
        </p:nvSpPr>
        <p:spPr>
          <a:xfrm>
            <a:off x="2771335" y="6476165"/>
            <a:ext cx="2743200" cy="365125"/>
          </a:xfrm>
        </p:spPr>
        <p:txBody>
          <a:bodyPr/>
          <a:lstStyle/>
          <a:p>
            <a:fld id="{231162C9-2712-E74C-9210-9C57DF012FEC}" type="datetime1">
              <a:rPr lang="en-US" smtClean="0"/>
              <a:t>2/21/2024</a:t>
            </a:fld>
            <a:endParaRPr lang="aa-ET"/>
          </a:p>
        </p:txBody>
      </p:sp>
    </p:spTree>
    <p:extLst>
      <p:ext uri="{BB962C8B-B14F-4D97-AF65-F5344CB8AC3E}">
        <p14:creationId xmlns:p14="http://schemas.microsoft.com/office/powerpoint/2010/main" val="3947189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A270C96-DAD4-22BC-1A5E-B887F461F4D0}"/>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4">
            <a:extLst>
              <a:ext uri="{FF2B5EF4-FFF2-40B4-BE49-F238E27FC236}">
                <a16:creationId xmlns:a16="http://schemas.microsoft.com/office/drawing/2014/main" id="{452CFE14-2256-61BE-6956-C64359194998}"/>
              </a:ext>
            </a:extLst>
          </p:cNvPr>
          <p:cNvSpPr txBox="1">
            <a:spLocks/>
          </p:cNvSpPr>
          <p:nvPr/>
        </p:nvSpPr>
        <p:spPr>
          <a:xfrm>
            <a:off x="646706" y="1793755"/>
            <a:ext cx="5032544"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lgn="just" fontAlgn="base">
              <a:buNone/>
            </a:pPr>
            <a:endParaRPr lang="nl-NL" sz="1000" b="1">
              <a:solidFill>
                <a:srgbClr val="00B4BE"/>
              </a:solidFill>
              <a:latin typeface="Bahnschrift Light" panose="020B0502040204020203" pitchFamily="34" charset="0"/>
            </a:endParaRPr>
          </a:p>
        </p:txBody>
      </p:sp>
      <p:sp>
        <p:nvSpPr>
          <p:cNvPr id="12" name="Tijdelijke aanduiding voor afbeelding 4">
            <a:extLst>
              <a:ext uri="{FF2B5EF4-FFF2-40B4-BE49-F238E27FC236}">
                <a16:creationId xmlns:a16="http://schemas.microsoft.com/office/drawing/2014/main" id="{6769F707-BCFF-F05F-6B85-027AF8B0033A}"/>
              </a:ext>
            </a:extLst>
          </p:cNvPr>
          <p:cNvSpPr txBox="1">
            <a:spLocks/>
          </p:cNvSpPr>
          <p:nvPr/>
        </p:nvSpPr>
        <p:spPr>
          <a:xfrm>
            <a:off x="5833382" y="1822976"/>
            <a:ext cx="5102842" cy="4073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fontAlgn="base"/>
            <a:r>
              <a:rPr lang="nl-NL" sz="1000">
                <a:solidFill>
                  <a:srgbClr val="000000"/>
                </a:solidFill>
                <a:latin typeface="Bahnschrift Light" panose="020B0502040204020203" pitchFamily="34" charset="0"/>
              </a:rPr>
              <a:t>  </a:t>
            </a:r>
            <a:endParaRPr lang="nl-NL" sz="1000" b="1">
              <a:solidFill>
                <a:srgbClr val="00B4BE"/>
              </a:solidFill>
              <a:latin typeface="Bahnschrift Light" panose="020B0502040204020203" pitchFamily="34" charset="0"/>
            </a:endParaRPr>
          </a:p>
        </p:txBody>
      </p:sp>
      <p:sp>
        <p:nvSpPr>
          <p:cNvPr id="17" name="Tijdelijke aanduiding voor afbeelding 13">
            <a:extLst>
              <a:ext uri="{FF2B5EF4-FFF2-40B4-BE49-F238E27FC236}">
                <a16:creationId xmlns:a16="http://schemas.microsoft.com/office/drawing/2014/main" id="{884E55E2-4C19-6BDA-7C1F-BDC9D453069A}"/>
              </a:ext>
            </a:extLst>
          </p:cNvPr>
          <p:cNvSpPr txBox="1">
            <a:spLocks/>
          </p:cNvSpPr>
          <p:nvPr/>
        </p:nvSpPr>
        <p:spPr>
          <a:xfrm>
            <a:off x="669105" y="1822976"/>
            <a:ext cx="5515707"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l" rtl="0" fontAlgn="base">
              <a:buClr>
                <a:srgbClr val="FF0000"/>
              </a:buClr>
            </a:pPr>
            <a:endParaRPr lang="nl-NL" sz="1000">
              <a:solidFill>
                <a:srgbClr val="000000"/>
              </a:solidFill>
              <a:latin typeface="Bahnschrift Light" panose="020B0502040204020203" pitchFamily="34" charset="0"/>
            </a:endParaRPr>
          </a:p>
          <a:p>
            <a:pPr algn="l" rtl="0" fontAlgn="base">
              <a:buClr>
                <a:srgbClr val="FF0000"/>
              </a:buClr>
            </a:pPr>
            <a:endParaRPr lang="nl-NL" sz="1000">
              <a:solidFill>
                <a:srgbClr val="000000"/>
              </a:solidFill>
              <a:latin typeface="Bahnschrift Light" panose="020B0502040204020203" pitchFamily="34" charset="0"/>
            </a:endParaRPr>
          </a:p>
          <a:p>
            <a:pPr marL="171450" indent="-171450" algn="l" rtl="0" fontAlgn="base">
              <a:buClr>
                <a:srgbClr val="FF0000"/>
              </a:buClr>
              <a:buFont typeface="Arial" panose="020B0604020202020204" pitchFamily="34" charset="0"/>
              <a:buChar char="•"/>
            </a:pPr>
            <a:endParaRPr lang="nl-NL" sz="1000" b="0" i="0">
              <a:solidFill>
                <a:srgbClr val="FF0000"/>
              </a:solidFill>
              <a:effectLst/>
              <a:latin typeface="Bahnschrift Light" panose="020B0502040204020203" pitchFamily="34" charset="0"/>
            </a:endParaRPr>
          </a:p>
          <a:p>
            <a:pPr algn="l" rtl="0" fontAlgn="base">
              <a:buClr>
                <a:srgbClr val="FF0000"/>
              </a:buClr>
            </a:pPr>
            <a:r>
              <a:rPr lang="nl-NL" sz="1000" b="0" i="0">
                <a:solidFill>
                  <a:srgbClr val="000000"/>
                </a:solidFill>
                <a:effectLst/>
                <a:latin typeface="Bahnschrift Light" panose="020B0502040204020203" pitchFamily="34" charset="0"/>
              </a:rPr>
              <a:t> </a:t>
            </a:r>
          </a:p>
          <a:p>
            <a:pPr algn="l" rtl="0" fontAlgn="base"/>
            <a:r>
              <a:rPr lang="nl-NL" sz="1000" b="0" i="0">
                <a:solidFill>
                  <a:srgbClr val="000000"/>
                </a:solidFill>
                <a:effectLst/>
                <a:latin typeface="Bahnschrift Light" panose="020B0502040204020203" pitchFamily="34" charset="0"/>
              </a:rPr>
              <a:t> </a:t>
            </a:r>
            <a:endParaRPr lang="nl-NL" sz="1000">
              <a:highlight>
                <a:srgbClr val="FFFF00"/>
              </a:highlight>
              <a:latin typeface="Bahnschrift Light" panose="020B0502040204020203" pitchFamily="34" charset="0"/>
            </a:endParaRPr>
          </a:p>
        </p:txBody>
      </p:sp>
      <p:pic>
        <p:nvPicPr>
          <p:cNvPr id="5" name="Afbeelding 4">
            <a:hlinkClick r:id="rId2" action="ppaction://hlinksldjump"/>
            <a:extLst>
              <a:ext uri="{FF2B5EF4-FFF2-40B4-BE49-F238E27FC236}">
                <a16:creationId xmlns:a16="http://schemas.microsoft.com/office/drawing/2014/main" id="{8CCC7119-45E9-6147-40FE-A7B92D3435A1}"/>
              </a:ext>
            </a:extLst>
          </p:cNvPr>
          <p:cNvPicPr>
            <a:picLocks noChangeAspect="1"/>
          </p:cNvPicPr>
          <p:nvPr/>
        </p:nvPicPr>
        <p:blipFill rotWithShape="1">
          <a:blip r:embed="rId3"/>
          <a:srcRect l="51635"/>
          <a:stretch/>
        </p:blipFill>
        <p:spPr>
          <a:xfrm>
            <a:off x="11100816" y="6059418"/>
            <a:ext cx="654156" cy="666750"/>
          </a:xfrm>
          <a:prstGeom prst="rect">
            <a:avLst/>
          </a:prstGeom>
        </p:spPr>
      </p:pic>
      <p:pic>
        <p:nvPicPr>
          <p:cNvPr id="7" name="Afbeelding 6">
            <a:hlinkClick r:id="rId4" action="ppaction://hlinksldjump"/>
            <a:extLst>
              <a:ext uri="{FF2B5EF4-FFF2-40B4-BE49-F238E27FC236}">
                <a16:creationId xmlns:a16="http://schemas.microsoft.com/office/drawing/2014/main" id="{F873A4C7-DED9-277C-9A22-7D4C4A1474DE}"/>
              </a:ext>
            </a:extLst>
          </p:cNvPr>
          <p:cNvPicPr>
            <a:picLocks noChangeAspect="1"/>
          </p:cNvPicPr>
          <p:nvPr/>
        </p:nvPicPr>
        <p:blipFill rotWithShape="1">
          <a:blip r:embed="rId3"/>
          <a:srcRect t="1" r="50000" b="-6229"/>
          <a:stretch/>
        </p:blipFill>
        <p:spPr>
          <a:xfrm>
            <a:off x="10432880" y="6059418"/>
            <a:ext cx="676275" cy="708279"/>
          </a:xfrm>
          <a:prstGeom prst="rect">
            <a:avLst/>
          </a:prstGeom>
        </p:spPr>
      </p:pic>
      <p:sp>
        <p:nvSpPr>
          <p:cNvPr id="26" name="Tekstvak 25">
            <a:extLst>
              <a:ext uri="{FF2B5EF4-FFF2-40B4-BE49-F238E27FC236}">
                <a16:creationId xmlns:a16="http://schemas.microsoft.com/office/drawing/2014/main" id="{CC0C944B-2960-10B3-2948-23D3D8ED13BA}"/>
              </a:ext>
            </a:extLst>
          </p:cNvPr>
          <p:cNvSpPr txBox="1"/>
          <p:nvPr/>
        </p:nvSpPr>
        <p:spPr>
          <a:xfrm>
            <a:off x="669105" y="510096"/>
            <a:ext cx="5338083" cy="4470455"/>
          </a:xfrm>
          <a:prstGeom prst="rect">
            <a:avLst/>
          </a:prstGeom>
          <a:noFill/>
        </p:spPr>
        <p:txBody>
          <a:bodyPr wrap="square">
            <a:spAutoFit/>
          </a:bodyPr>
          <a:lstStyle/>
          <a:p>
            <a:pPr lvl="0" algn="just"/>
            <a:r>
              <a:rPr lang="nl-NL" sz="1000" b="1" kern="100">
                <a:solidFill>
                  <a:srgbClr val="0AB4E8"/>
                </a:solidFill>
                <a:latin typeface="Bahnschrift Light" panose="020B0502040204020203" pitchFamily="34" charset="0"/>
                <a:ea typeface="Century Gothic" panose="020B0502020202020204" pitchFamily="34" charset="0"/>
                <a:cs typeface="Century Gothic" panose="020B0502020202020204" pitchFamily="34" charset="0"/>
              </a:rPr>
              <a:t>Betrokkenheid bij bestuurders</a:t>
            </a:r>
          </a:p>
          <a:p>
            <a:pPr algn="just"/>
            <a:r>
              <a:rPr lang="nl-NL" sz="1000" kern="100">
                <a:effectLst/>
                <a:latin typeface="Bahnschrift Light" panose="020B0502040204020203" pitchFamily="34" charset="0"/>
                <a:ea typeface="Century Gothic" panose="020B0502020202020204" pitchFamily="34" charset="0"/>
                <a:cs typeface="Century Gothic" panose="020B0502020202020204" pitchFamily="34" charset="0"/>
              </a:rPr>
              <a:t>Het beeld uit de analyses wordt </a:t>
            </a:r>
            <a:r>
              <a:rPr lang="nl-NL" sz="1000" kern="100">
                <a:latin typeface="Bahnschrift Light" panose="020B0502040204020203" pitchFamily="34" charset="0"/>
                <a:ea typeface="Century Gothic" panose="020B0502020202020204" pitchFamily="34" charset="0"/>
                <a:cs typeface="Century Gothic" panose="020B0502020202020204" pitchFamily="34" charset="0"/>
              </a:rPr>
              <a:t>tijdens het Bestuurlijk overleg van 12 oktober herkent door bestuurders HG en Jeugd vanuit gemeenten en betrokken regionaal werkende organisaties. Over de </a:t>
            </a:r>
            <a:r>
              <a:rPr lang="nl-NL" sz="1000" kern="100">
                <a:latin typeface="Bahnschrift Light" panose="020B0502040204020203" pitchFamily="34" charset="0"/>
              </a:rPr>
              <a:t>basisgedachte van het Toekomstscenario en de urgentie om hierop in te zetten zijn alle aanwezigen het eens. De beweging die nodig is in praktijk en bestuurlijk commitment gaan hierin hand in hand. </a:t>
            </a:r>
          </a:p>
          <a:p>
            <a:pPr algn="just"/>
            <a:endParaRPr lang="nl-NL" sz="1000" kern="100">
              <a:latin typeface="Bahnschrift Light" panose="020B0502040204020203" pitchFamily="34" charset="0"/>
              <a:ea typeface="Century Gothic" panose="020B0502020202020204" pitchFamily="34" charset="0"/>
              <a:cs typeface="Century Gothic" panose="020B0502020202020204" pitchFamily="34" charset="0"/>
            </a:endParaRPr>
          </a:p>
          <a:p>
            <a:pPr algn="just"/>
            <a:r>
              <a:rPr lang="nl-NL" sz="1000" kern="100">
                <a:latin typeface="Bahnschrift Light" panose="020B0502040204020203" pitchFamily="34" charset="0"/>
                <a:ea typeface="Century Gothic" panose="020B0502020202020204" pitchFamily="34" charset="0"/>
                <a:cs typeface="Century Gothic" panose="020B0502020202020204" pitchFamily="34" charset="0"/>
              </a:rPr>
              <a:t>Bestuurders benadrukken de landelijke, regionale en lokale component waarin zowel regionaal werkende organisaties als iedere gemeente verantwoordelijkheid moet pakken. </a:t>
            </a:r>
            <a:r>
              <a:rPr lang="nl-NL" sz="1000" kern="100">
                <a:effectLst/>
                <a:latin typeface="Bahnschrift Light" panose="020B0502040204020203" pitchFamily="34" charset="0"/>
                <a:ea typeface="Century Gothic" panose="020B0502020202020204" pitchFamily="34" charset="0"/>
                <a:cs typeface="Century Gothic" panose="020B0502020202020204" pitchFamily="34" charset="0"/>
              </a:rPr>
              <a:t>We moeten zorgen dat we als regio goed in beeld hebben wat de landelijke ontwikkelingen zijn, dat we ook leren van andere proeftuinen, welk beleid wordt hieraan gekoppeld en hoe we dit samenbrengen met de regio. </a:t>
            </a:r>
          </a:p>
          <a:p>
            <a:pPr lvl="0" algn="just"/>
            <a:endParaRPr lang="nl-NL" sz="1000" kern="100">
              <a:latin typeface="Bahnschrift Light" panose="020B0502040204020203" pitchFamily="34" charset="0"/>
              <a:ea typeface="Century Gothic" panose="020B0502020202020204" pitchFamily="34" charset="0"/>
              <a:cs typeface="Century Gothic" panose="020B0502020202020204" pitchFamily="34" charset="0"/>
            </a:endParaRPr>
          </a:p>
          <a:p>
            <a:pPr algn="just"/>
            <a:r>
              <a:rPr lang="nl-NL" sz="1000" kern="100">
                <a:latin typeface="Bahnschrift Light" panose="020B0502040204020203" pitchFamily="34" charset="0"/>
                <a:ea typeface="Century Gothic" panose="020B0502020202020204" pitchFamily="34" charset="0"/>
                <a:cs typeface="Century Gothic" panose="020B0502020202020204" pitchFamily="34" charset="0"/>
              </a:rPr>
              <a:t>Uitgangspunt hierbij is dat </a:t>
            </a:r>
            <a:r>
              <a:rPr lang="nl-NL" sz="1000" kern="100">
                <a:effectLst/>
                <a:latin typeface="Bahnschrift Light" panose="020B0502040204020203" pitchFamily="34" charset="0"/>
                <a:ea typeface="Century Gothic" panose="020B0502020202020204" pitchFamily="34" charset="0"/>
                <a:cs typeface="Century Gothic" panose="020B0502020202020204" pitchFamily="34" charset="0"/>
              </a:rPr>
              <a:t>we ons richten op samenwerking met elkaar (regionaal en lokaal) en dat hierbij de inhoud leidend is, niet de vorm. </a:t>
            </a:r>
            <a:r>
              <a:rPr lang="nl-NL" sz="1000" kern="100">
                <a:latin typeface="Bahnschrift Light" panose="020B0502040204020203" pitchFamily="34" charset="0"/>
                <a:ea typeface="Century Gothic" panose="020B0502020202020204" pitchFamily="34" charset="0"/>
                <a:cs typeface="Century Gothic" panose="020B0502020202020204" pitchFamily="34" charset="0"/>
              </a:rPr>
              <a:t>We kunnen ook nu al meer gebruik maken van de samenwerkingen die in de regio zijn opgezet door ontwikkelen. </a:t>
            </a:r>
          </a:p>
          <a:p>
            <a:pPr algn="just"/>
            <a:endParaRPr lang="nl-NL" sz="1000" kern="100">
              <a:latin typeface="Bahnschrift Light" panose="020B0502040204020203" pitchFamily="34" charset="0"/>
              <a:ea typeface="Century Gothic" panose="020B0502020202020204" pitchFamily="34" charset="0"/>
              <a:cs typeface="Century Gothic" panose="020B0502020202020204" pitchFamily="34" charset="0"/>
            </a:endParaRPr>
          </a:p>
          <a:p>
            <a:pPr algn="just"/>
            <a:r>
              <a:rPr lang="nl-NL" sz="1000" kern="100">
                <a:latin typeface="Bahnschrift Light" panose="020B0502040204020203" pitchFamily="34" charset="0"/>
                <a:ea typeface="Century Gothic" panose="020B0502020202020204" pitchFamily="34" charset="0"/>
                <a:cs typeface="Century Gothic" panose="020B0502020202020204" pitchFamily="34" charset="0"/>
              </a:rPr>
              <a:t>Sterke </a:t>
            </a:r>
            <a:r>
              <a:rPr lang="nl-NL" sz="1000" kern="100">
                <a:effectLst/>
                <a:latin typeface="Bahnschrift Light" panose="020B0502040204020203" pitchFamily="34" charset="0"/>
                <a:ea typeface="Century Gothic" panose="020B0502020202020204" pitchFamily="34" charset="0"/>
                <a:cs typeface="Century Gothic" panose="020B0502020202020204" pitchFamily="34" charset="0"/>
              </a:rPr>
              <a:t>lokale teams zijn het fundament van het Toekomstscenario en rand voorwaardelijk voor het realiseren van onze ambities. </a:t>
            </a:r>
            <a:r>
              <a:rPr lang="nl-NL" sz="1000" kern="100">
                <a:latin typeface="Bahnschrift Light" panose="020B0502040204020203" pitchFamily="34" charset="0"/>
              </a:rPr>
              <a:t>Benadrukt wordt dat we hierbij ook de  complexiteit moeten aanvaarden. Gezinssituaties zijn complex en de bestuurlijke complexiteit is groot</a:t>
            </a:r>
            <a:r>
              <a:rPr lang="nl-NL" sz="1000" i="1" kern="100">
                <a:solidFill>
                  <a:srgbClr val="0AB4E8"/>
                </a:solidFill>
                <a:latin typeface="Bahnschrift Light" panose="020B0502040204020203" pitchFamily="34" charset="0"/>
              </a:rPr>
              <a:t>. </a:t>
            </a:r>
          </a:p>
          <a:p>
            <a:pPr algn="just"/>
            <a:endParaRPr lang="nl-NL" sz="1000" i="1" kern="100">
              <a:solidFill>
                <a:srgbClr val="0AB4E8"/>
              </a:solidFill>
              <a:latin typeface="Bahnschrift Light" panose="020B0502040204020203" pitchFamily="34" charset="0"/>
            </a:endParaRPr>
          </a:p>
          <a:p>
            <a:pPr lvl="0" algn="just">
              <a:lnSpc>
                <a:spcPct val="115000"/>
              </a:lnSpc>
            </a:pPr>
            <a:r>
              <a:rPr lang="nl-NL" sz="1000" i="1" kern="100">
                <a:solidFill>
                  <a:srgbClr val="0AB4E8"/>
                </a:solidFill>
                <a:latin typeface="Bahnschrift Light" panose="020B0502040204020203" pitchFamily="34" charset="0"/>
              </a:rPr>
              <a:t>“Er moet ruimte komen voor eigenaarschap en verantwoordelijkheid. Wij als bestuurders moeten hier de bestuurlijke kaders voor stellen. Als bestuurders hebben we een belangrijke rol in het organiseren dat dit ook kan en in het stimuleren van onze mensen. </a:t>
            </a:r>
          </a:p>
          <a:p>
            <a:pPr algn="just"/>
            <a:r>
              <a:rPr lang="nl-NL" sz="1000" i="1" kern="100">
                <a:solidFill>
                  <a:srgbClr val="0AB4E8"/>
                </a:solidFill>
                <a:latin typeface="Bahnschrift Light" panose="020B0502040204020203" pitchFamily="34" charset="0"/>
              </a:rPr>
              <a:t>We moeten professionals de ruimte geven en duidelijk maken dat wij (ook als het fout gaat) als bestuurder achter de professional staan”. </a:t>
            </a:r>
          </a:p>
          <a:p>
            <a:pPr algn="just"/>
            <a:endParaRPr lang="nl-NL" sz="1000" kern="100">
              <a:effectLst/>
              <a:latin typeface="Bahnschrift Light" panose="020B0502040204020203" pitchFamily="34" charset="0"/>
              <a:ea typeface="Century Gothic" panose="020B0502020202020204" pitchFamily="34" charset="0"/>
              <a:cs typeface="Century Gothic" panose="020B0502020202020204" pitchFamily="34" charset="0"/>
            </a:endParaRPr>
          </a:p>
          <a:p>
            <a:pPr lvl="0" algn="just"/>
            <a:endParaRPr lang="nl-NL" sz="1000" kern="100">
              <a:effectLst/>
              <a:latin typeface="Bahnschrift Light" panose="020B0502040204020203" pitchFamily="34" charset="0"/>
              <a:ea typeface="Century Gothic" panose="020B0502020202020204" pitchFamily="34" charset="0"/>
              <a:cs typeface="Century Gothic" panose="020B0502020202020204" pitchFamily="34" charset="0"/>
            </a:endParaRPr>
          </a:p>
        </p:txBody>
      </p:sp>
      <p:pic>
        <p:nvPicPr>
          <p:cNvPr id="2" name="Graphic 1" descr="Groep mannen met effen opvulling">
            <a:extLst>
              <a:ext uri="{FF2B5EF4-FFF2-40B4-BE49-F238E27FC236}">
                <a16:creationId xmlns:a16="http://schemas.microsoft.com/office/drawing/2014/main" id="{4C8BA0FC-BF1B-2CAF-82EC-E2CA0839C7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879195" y="-169140"/>
            <a:ext cx="2056231" cy="1523804"/>
          </a:xfrm>
          <a:prstGeom prst="rect">
            <a:avLst/>
          </a:prstGeom>
        </p:spPr>
      </p:pic>
      <p:pic>
        <p:nvPicPr>
          <p:cNvPr id="3" name="Graphic 2" descr="Man en vrouw met effen opvulling">
            <a:extLst>
              <a:ext uri="{FF2B5EF4-FFF2-40B4-BE49-F238E27FC236}">
                <a16:creationId xmlns:a16="http://schemas.microsoft.com/office/drawing/2014/main" id="{768C6B75-99E8-313C-153D-0C63589F7E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001827" y="-153936"/>
            <a:ext cx="2144341" cy="1589099"/>
          </a:xfrm>
          <a:prstGeom prst="rect">
            <a:avLst/>
          </a:prstGeom>
        </p:spPr>
      </p:pic>
      <p:pic>
        <p:nvPicPr>
          <p:cNvPr id="4" name="Graphic 3" descr="Man met kind met effen opvulling">
            <a:extLst>
              <a:ext uri="{FF2B5EF4-FFF2-40B4-BE49-F238E27FC236}">
                <a16:creationId xmlns:a16="http://schemas.microsoft.com/office/drawing/2014/main" id="{7BB405CD-E8D4-CDE3-CDC5-82E3E32F91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8907745" y="-169141"/>
            <a:ext cx="2265217" cy="1997613"/>
          </a:xfrm>
          <a:prstGeom prst="rect">
            <a:avLst/>
          </a:prstGeom>
        </p:spPr>
      </p:pic>
      <p:pic>
        <p:nvPicPr>
          <p:cNvPr id="6" name="Graphic 5" descr="Kinderen met effen opvulling">
            <a:extLst>
              <a:ext uri="{FF2B5EF4-FFF2-40B4-BE49-F238E27FC236}">
                <a16:creationId xmlns:a16="http://schemas.microsoft.com/office/drawing/2014/main" id="{1E3E4F22-E96E-0755-054E-3286299BA0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a:off x="6046876" y="-324883"/>
            <a:ext cx="1488418" cy="1221489"/>
          </a:xfrm>
          <a:prstGeom prst="rect">
            <a:avLst/>
          </a:prstGeom>
        </p:spPr>
      </p:pic>
      <p:pic>
        <p:nvPicPr>
          <p:cNvPr id="9" name="Graphic 8" descr="Man met wandelstok met effen opvulling">
            <a:extLst>
              <a:ext uri="{FF2B5EF4-FFF2-40B4-BE49-F238E27FC236}">
                <a16:creationId xmlns:a16="http://schemas.microsoft.com/office/drawing/2014/main" id="{29A0AE1C-FA1C-B1D1-D593-C1AFA07901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6200000">
            <a:off x="10572784" y="848784"/>
            <a:ext cx="2037503" cy="1509925"/>
          </a:xfrm>
          <a:prstGeom prst="rect">
            <a:avLst/>
          </a:prstGeom>
        </p:spPr>
      </p:pic>
      <p:pic>
        <p:nvPicPr>
          <p:cNvPr id="10" name="Graphic 9" descr="Gezin met dochter met effen opvulling">
            <a:extLst>
              <a:ext uri="{FF2B5EF4-FFF2-40B4-BE49-F238E27FC236}">
                <a16:creationId xmlns:a16="http://schemas.microsoft.com/office/drawing/2014/main" id="{E8E531D6-A3C3-80F8-DDB3-32965382F2F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a:off x="10040303" y="-126924"/>
            <a:ext cx="1966721" cy="1457471"/>
          </a:xfrm>
          <a:prstGeom prst="rect">
            <a:avLst/>
          </a:prstGeom>
        </p:spPr>
      </p:pic>
      <p:pic>
        <p:nvPicPr>
          <p:cNvPr id="13" name="Graphic 12" descr="Kruipende baby met effen opvulling">
            <a:extLst>
              <a:ext uri="{FF2B5EF4-FFF2-40B4-BE49-F238E27FC236}">
                <a16:creationId xmlns:a16="http://schemas.microsoft.com/office/drawing/2014/main" id="{F3162EEF-C5CE-0FCE-A833-21562AF809C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6200000">
            <a:off x="11127166" y="1782353"/>
            <a:ext cx="1354890" cy="1407590"/>
          </a:xfrm>
          <a:prstGeom prst="rect">
            <a:avLst/>
          </a:prstGeom>
        </p:spPr>
      </p:pic>
      <p:sp>
        <p:nvSpPr>
          <p:cNvPr id="16" name="Tijdelijke aanduiding voor dianummer 4">
            <a:extLst>
              <a:ext uri="{FF2B5EF4-FFF2-40B4-BE49-F238E27FC236}">
                <a16:creationId xmlns:a16="http://schemas.microsoft.com/office/drawing/2014/main" id="{0EB19393-4C06-5922-380F-9EF8B0961C7F}"/>
              </a:ext>
            </a:extLst>
          </p:cNvPr>
          <p:cNvSpPr>
            <a:spLocks noGrp="1"/>
          </p:cNvSpPr>
          <p:nvPr>
            <p:ph type="sldNum" sz="quarter" idx="4"/>
          </p:nvPr>
        </p:nvSpPr>
        <p:spPr>
          <a:xfrm>
            <a:off x="5373279" y="6479290"/>
            <a:ext cx="722721" cy="365125"/>
          </a:xfrm>
        </p:spPr>
        <p:txBody>
          <a:bodyPr/>
          <a:lstStyle/>
          <a:p>
            <a:fld id="{8F1BBE37-5799-4774-9025-BCB0297E8107}" type="slidenum">
              <a:rPr lang="nl-NL" smtClean="0"/>
              <a:pPr/>
              <a:t>25</a:t>
            </a:fld>
            <a:endParaRPr lang="nl-NL"/>
          </a:p>
        </p:txBody>
      </p:sp>
      <p:sp>
        <p:nvSpPr>
          <p:cNvPr id="18" name="Tijdelijke aanduiding voor datum 5">
            <a:extLst>
              <a:ext uri="{FF2B5EF4-FFF2-40B4-BE49-F238E27FC236}">
                <a16:creationId xmlns:a16="http://schemas.microsoft.com/office/drawing/2014/main" id="{DC7CDE50-B1BB-CE95-A477-487421FD5A23}"/>
              </a:ext>
            </a:extLst>
          </p:cNvPr>
          <p:cNvSpPr>
            <a:spLocks noGrp="1"/>
          </p:cNvSpPr>
          <p:nvPr>
            <p:ph type="dt" sz="half" idx="2"/>
          </p:nvPr>
        </p:nvSpPr>
        <p:spPr>
          <a:xfrm>
            <a:off x="2771335" y="6476165"/>
            <a:ext cx="2743200" cy="365125"/>
          </a:xfrm>
        </p:spPr>
        <p:txBody>
          <a:bodyPr/>
          <a:lstStyle/>
          <a:p>
            <a:fld id="{231162C9-2712-E74C-9210-9C57DF012FEC}" type="datetime1">
              <a:rPr lang="en-US" smtClean="0"/>
              <a:t>2/21/2024</a:t>
            </a:fld>
            <a:endParaRPr lang="aa-ET"/>
          </a:p>
        </p:txBody>
      </p:sp>
    </p:spTree>
    <p:extLst>
      <p:ext uri="{BB962C8B-B14F-4D97-AF65-F5344CB8AC3E}">
        <p14:creationId xmlns:p14="http://schemas.microsoft.com/office/powerpoint/2010/main" val="407516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AFCD2C41-939D-5662-5C9B-260FEEDA71D9}"/>
              </a:ext>
            </a:extLst>
          </p:cNvPr>
          <p:cNvPicPr>
            <a:picLocks noChangeAspect="1"/>
          </p:cNvPicPr>
          <p:nvPr/>
        </p:nvPicPr>
        <p:blipFill>
          <a:blip r:embed="rId2"/>
          <a:stretch>
            <a:fillRect/>
          </a:stretch>
        </p:blipFill>
        <p:spPr>
          <a:xfrm>
            <a:off x="4540915" y="3859878"/>
            <a:ext cx="1602096" cy="982697"/>
          </a:xfrm>
          <a:prstGeom prst="rect">
            <a:avLst/>
          </a:prstGeom>
        </p:spPr>
      </p:pic>
      <p:pic>
        <p:nvPicPr>
          <p:cNvPr id="13" name="Afbeelding 12">
            <a:extLst>
              <a:ext uri="{FF2B5EF4-FFF2-40B4-BE49-F238E27FC236}">
                <a16:creationId xmlns:a16="http://schemas.microsoft.com/office/drawing/2014/main" id="{ECEDB02E-5AD6-DAE9-4611-DAF03679A0CD}"/>
              </a:ext>
            </a:extLst>
          </p:cNvPr>
          <p:cNvPicPr>
            <a:picLocks noChangeAspect="1"/>
          </p:cNvPicPr>
          <p:nvPr/>
        </p:nvPicPr>
        <p:blipFill>
          <a:blip r:embed="rId3"/>
          <a:stretch>
            <a:fillRect/>
          </a:stretch>
        </p:blipFill>
        <p:spPr>
          <a:xfrm>
            <a:off x="9969969" y="2650278"/>
            <a:ext cx="1602095" cy="1057754"/>
          </a:xfrm>
          <a:prstGeom prst="rect">
            <a:avLst/>
          </a:prstGeom>
        </p:spPr>
      </p:pic>
      <p:sp>
        <p:nvSpPr>
          <p:cNvPr id="11" name="Rechthoek 10">
            <a:extLst>
              <a:ext uri="{FF2B5EF4-FFF2-40B4-BE49-F238E27FC236}">
                <a16:creationId xmlns:a16="http://schemas.microsoft.com/office/drawing/2014/main" id="{5A270C96-DAD4-22BC-1A5E-B887F461F4D0}"/>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4">
            <a:extLst>
              <a:ext uri="{FF2B5EF4-FFF2-40B4-BE49-F238E27FC236}">
                <a16:creationId xmlns:a16="http://schemas.microsoft.com/office/drawing/2014/main" id="{452CFE14-2256-61BE-6956-C64359194998}"/>
              </a:ext>
            </a:extLst>
          </p:cNvPr>
          <p:cNvSpPr txBox="1">
            <a:spLocks/>
          </p:cNvSpPr>
          <p:nvPr/>
        </p:nvSpPr>
        <p:spPr>
          <a:xfrm>
            <a:off x="646706" y="1793755"/>
            <a:ext cx="5032544"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lgn="just" fontAlgn="base">
              <a:buNone/>
            </a:pPr>
            <a:endParaRPr lang="nl-NL" sz="1000" b="1">
              <a:solidFill>
                <a:srgbClr val="00B4BE"/>
              </a:solidFill>
              <a:latin typeface="Bahnschrift Light" panose="020B0502040204020203" pitchFamily="34" charset="0"/>
            </a:endParaRPr>
          </a:p>
        </p:txBody>
      </p:sp>
      <p:sp>
        <p:nvSpPr>
          <p:cNvPr id="12" name="Tijdelijke aanduiding voor afbeelding 4">
            <a:extLst>
              <a:ext uri="{FF2B5EF4-FFF2-40B4-BE49-F238E27FC236}">
                <a16:creationId xmlns:a16="http://schemas.microsoft.com/office/drawing/2014/main" id="{6769F707-BCFF-F05F-6B85-027AF8B0033A}"/>
              </a:ext>
            </a:extLst>
          </p:cNvPr>
          <p:cNvSpPr txBox="1">
            <a:spLocks/>
          </p:cNvSpPr>
          <p:nvPr/>
        </p:nvSpPr>
        <p:spPr>
          <a:xfrm>
            <a:off x="5833382" y="1822976"/>
            <a:ext cx="5102842" cy="4073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fontAlgn="base"/>
            <a:r>
              <a:rPr lang="nl-NL" sz="1000">
                <a:solidFill>
                  <a:srgbClr val="000000"/>
                </a:solidFill>
                <a:latin typeface="Bahnschrift Light" panose="020B0502040204020203" pitchFamily="34" charset="0"/>
              </a:rPr>
              <a:t>  </a:t>
            </a:r>
            <a:endParaRPr lang="nl-NL" sz="1000" b="1">
              <a:solidFill>
                <a:srgbClr val="00B4BE"/>
              </a:solidFill>
              <a:latin typeface="Bahnschrift Light" panose="020B0502040204020203" pitchFamily="34" charset="0"/>
            </a:endParaRPr>
          </a:p>
        </p:txBody>
      </p:sp>
      <p:sp>
        <p:nvSpPr>
          <p:cNvPr id="17" name="Tijdelijke aanduiding voor afbeelding 13">
            <a:extLst>
              <a:ext uri="{FF2B5EF4-FFF2-40B4-BE49-F238E27FC236}">
                <a16:creationId xmlns:a16="http://schemas.microsoft.com/office/drawing/2014/main" id="{884E55E2-4C19-6BDA-7C1F-BDC9D453069A}"/>
              </a:ext>
            </a:extLst>
          </p:cNvPr>
          <p:cNvSpPr txBox="1">
            <a:spLocks/>
          </p:cNvSpPr>
          <p:nvPr/>
        </p:nvSpPr>
        <p:spPr>
          <a:xfrm>
            <a:off x="669105" y="1822976"/>
            <a:ext cx="5515707"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l" rtl="0" fontAlgn="base">
              <a:buClr>
                <a:srgbClr val="FF0000"/>
              </a:buClr>
            </a:pPr>
            <a:endParaRPr lang="nl-NL" sz="1000">
              <a:solidFill>
                <a:srgbClr val="000000"/>
              </a:solidFill>
              <a:latin typeface="Bahnschrift Light" panose="020B0502040204020203" pitchFamily="34" charset="0"/>
            </a:endParaRPr>
          </a:p>
          <a:p>
            <a:pPr algn="l" rtl="0" fontAlgn="base">
              <a:buClr>
                <a:srgbClr val="FF0000"/>
              </a:buClr>
            </a:pPr>
            <a:endParaRPr lang="nl-NL" sz="1000">
              <a:solidFill>
                <a:srgbClr val="000000"/>
              </a:solidFill>
              <a:latin typeface="Bahnschrift Light" panose="020B0502040204020203" pitchFamily="34" charset="0"/>
            </a:endParaRPr>
          </a:p>
          <a:p>
            <a:pPr marL="171450" indent="-171450" algn="l" rtl="0" fontAlgn="base">
              <a:buClr>
                <a:srgbClr val="FF0000"/>
              </a:buClr>
              <a:buFont typeface="Arial" panose="020B0604020202020204" pitchFamily="34" charset="0"/>
              <a:buChar char="•"/>
            </a:pPr>
            <a:endParaRPr lang="nl-NL" sz="1000" b="0" i="0">
              <a:solidFill>
                <a:srgbClr val="FF0000"/>
              </a:solidFill>
              <a:effectLst/>
              <a:latin typeface="Bahnschrift Light" panose="020B0502040204020203" pitchFamily="34" charset="0"/>
            </a:endParaRPr>
          </a:p>
          <a:p>
            <a:pPr algn="l" rtl="0" fontAlgn="base">
              <a:buClr>
                <a:srgbClr val="FF0000"/>
              </a:buClr>
            </a:pPr>
            <a:r>
              <a:rPr lang="nl-NL" sz="1000" b="0" i="0">
                <a:solidFill>
                  <a:srgbClr val="000000"/>
                </a:solidFill>
                <a:effectLst/>
                <a:latin typeface="Bahnschrift Light" panose="020B0502040204020203" pitchFamily="34" charset="0"/>
              </a:rPr>
              <a:t> </a:t>
            </a:r>
          </a:p>
          <a:p>
            <a:pPr algn="l" rtl="0" fontAlgn="base"/>
            <a:r>
              <a:rPr lang="nl-NL" sz="1000" b="0" i="0">
                <a:solidFill>
                  <a:srgbClr val="000000"/>
                </a:solidFill>
                <a:effectLst/>
                <a:latin typeface="Bahnschrift Light" panose="020B0502040204020203" pitchFamily="34" charset="0"/>
              </a:rPr>
              <a:t> </a:t>
            </a:r>
            <a:endParaRPr lang="nl-NL" sz="1000">
              <a:highlight>
                <a:srgbClr val="FFFF00"/>
              </a:highlight>
              <a:latin typeface="Bahnschrift Light" panose="020B0502040204020203" pitchFamily="34" charset="0"/>
            </a:endParaRPr>
          </a:p>
        </p:txBody>
      </p:sp>
      <p:sp>
        <p:nvSpPr>
          <p:cNvPr id="22" name="Tekstvak 21">
            <a:extLst>
              <a:ext uri="{FF2B5EF4-FFF2-40B4-BE49-F238E27FC236}">
                <a16:creationId xmlns:a16="http://schemas.microsoft.com/office/drawing/2014/main" id="{DEA3894C-C9E6-21C9-8E67-FF25F1500F41}"/>
              </a:ext>
            </a:extLst>
          </p:cNvPr>
          <p:cNvSpPr txBox="1"/>
          <p:nvPr/>
        </p:nvSpPr>
        <p:spPr>
          <a:xfrm>
            <a:off x="540118" y="530682"/>
            <a:ext cx="5644694" cy="1015663"/>
          </a:xfrm>
          <a:prstGeom prst="rect">
            <a:avLst/>
          </a:prstGeom>
          <a:noFill/>
        </p:spPr>
        <p:txBody>
          <a:bodyPr wrap="square">
            <a:spAutoFit/>
          </a:bodyPr>
          <a:lstStyle/>
          <a:p>
            <a:pPr algn="just" fontAlgn="base">
              <a:buClr>
                <a:srgbClr val="FF0000"/>
              </a:buClr>
            </a:pPr>
            <a:r>
              <a:rPr lang="nl-NL" sz="1000" b="1" dirty="0">
                <a:solidFill>
                  <a:srgbClr val="0AB4E8"/>
                </a:solidFill>
                <a:latin typeface="Bahnschrift Light" panose="020B0502040204020203" pitchFamily="34" charset="0"/>
              </a:rPr>
              <a:t>Wat we al doen in de regio? Een overzicht per actielijn</a:t>
            </a:r>
          </a:p>
          <a:p>
            <a:pPr algn="just" fontAlgn="base">
              <a:buClr>
                <a:srgbClr val="FF0000"/>
              </a:buClr>
            </a:pPr>
            <a:r>
              <a:rPr lang="nl-NL" sz="1000" dirty="0">
                <a:latin typeface="Bahnschrift Light" panose="020B0502040204020203" pitchFamily="34" charset="0"/>
              </a:rPr>
              <a:t>Inzet van gemeenten en regionaal werkende organisaties in de regio IJsselland op huiselijk geweld is niet nieuw. Hieronder is een overzicht opgenomen van wat in we in de regio per actielijn al doen. Deze inventarisatie is de basis van de aanpak per actielijn.</a:t>
            </a:r>
          </a:p>
          <a:p>
            <a:pPr algn="just" fontAlgn="base">
              <a:buClr>
                <a:srgbClr val="FF0000"/>
              </a:buClr>
            </a:pPr>
            <a:endParaRPr lang="nl-NL" sz="1000" dirty="0">
              <a:latin typeface="Bahnschrift Light" panose="020B0502040204020203" pitchFamily="34" charset="0"/>
            </a:endParaRPr>
          </a:p>
          <a:p>
            <a:pPr algn="just" fontAlgn="base">
              <a:buClr>
                <a:srgbClr val="FF0000"/>
              </a:buClr>
            </a:pPr>
            <a:endParaRPr lang="nl-NL" sz="1000" b="1" dirty="0">
              <a:solidFill>
                <a:srgbClr val="0AB4E8"/>
              </a:solidFill>
              <a:effectLst/>
              <a:latin typeface="Bahnschrift Light" panose="020B0502040204020203" pitchFamily="34" charset="0"/>
            </a:endParaRPr>
          </a:p>
        </p:txBody>
      </p:sp>
      <p:sp>
        <p:nvSpPr>
          <p:cNvPr id="10" name="Tekstvak 9">
            <a:extLst>
              <a:ext uri="{FF2B5EF4-FFF2-40B4-BE49-F238E27FC236}">
                <a16:creationId xmlns:a16="http://schemas.microsoft.com/office/drawing/2014/main" id="{63F685A9-9687-766B-2E1B-6CEC48710028}"/>
              </a:ext>
            </a:extLst>
          </p:cNvPr>
          <p:cNvSpPr txBox="1"/>
          <p:nvPr/>
        </p:nvSpPr>
        <p:spPr>
          <a:xfrm>
            <a:off x="681227" y="1404555"/>
            <a:ext cx="5414774" cy="3170099"/>
          </a:xfrm>
          <a:prstGeom prst="rect">
            <a:avLst/>
          </a:prstGeom>
          <a:noFill/>
        </p:spPr>
        <p:txBody>
          <a:bodyPr wrap="square">
            <a:spAutoFit/>
          </a:bodyPr>
          <a:lstStyle/>
          <a:p>
            <a:r>
              <a:rPr lang="nl-NL" sz="1000" b="1">
                <a:solidFill>
                  <a:srgbClr val="9C3B6C"/>
                </a:solidFill>
                <a:latin typeface="Bahnschrift Light" panose="020B0502040204020203" pitchFamily="34" charset="0"/>
                <a:cs typeface="Times New Roman" panose="02020603050405020304" pitchFamily="18" charset="0"/>
              </a:rPr>
              <a:t>a: Faciliteren van “evalueren en leren van gezamenlijke casuïstiek” (incl. cliëntparticipatie- ervaringsdeskundigheid).</a:t>
            </a:r>
          </a:p>
          <a:p>
            <a:pPr fontAlgn="base">
              <a:buClr>
                <a:srgbClr val="FF0000"/>
              </a:buClr>
            </a:pPr>
            <a:endParaRPr lang="nl-NL" sz="1000" b="0">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We hebben een regionale visie opgesteld die al bijdraagt en bijgedragen heeft in de ontwikkelingen die passen in het Toekomstscenario. </a:t>
            </a: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De regio IJsselland biedt een regionaal scholingsaanbod aan. Aanmelding voor deze trainingen verloopt via de regionale website . Consulenten en andere professionals uit de gehele regio maakten hier afgelopen jaar opnieuw gebruik van. En geven aan dit leerzaam te vinden. Gezamenlijk leren resulteert in het opdoen van kennis en vaardigheden, creëert een gezamenlijk begrippenkader en zorgt voor begrip in elkaars werkwijze.</a:t>
            </a: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Op lokaal niveau zijn en worden ook trainingen ingekocht en gevolgd. </a:t>
            </a:r>
          </a:p>
          <a:p>
            <a:pPr marL="171450" indent="-171450" fontAlgn="base">
              <a:buClr>
                <a:srgbClr val="FF0000"/>
              </a:buClr>
              <a:buFont typeface="Wingdings" panose="05000000000000000000" pitchFamily="2" charset="2"/>
              <a:buChar char="ü"/>
            </a:pPr>
            <a:r>
              <a:rPr lang="nl-NL" sz="1000" b="0">
                <a:effectLst/>
                <a:latin typeface="Bahnschrift Light" panose="020B0502040204020203" pitchFamily="34" charset="0"/>
              </a:rPr>
              <a:t>Zelfscan sociaal wijkteams en een startfoto Toekomstscenario. Hiermee hebben we al meer zicht op hoe de wijkteams zich verhouden tot het kwaliteitskader ‘Werken aan veiligheid voor sociaal (wijk) teams’ en het Toekomstscenario. </a:t>
            </a:r>
            <a:r>
              <a:rPr lang="nl-NL" sz="1000">
                <a:latin typeface="Bahnschrift Light" panose="020B0502040204020203" pitchFamily="34" charset="0"/>
              </a:rPr>
              <a:t>In ronde tafels en andere voorlopers van pilots zoals genoemd in de actielijnen wordt lokaal en regionaal samen gewerkt en geleerd. </a:t>
            </a:r>
            <a:r>
              <a:rPr lang="nl-NL" sz="1000">
                <a:solidFill>
                  <a:srgbClr val="4472C4"/>
                </a:solidFill>
                <a:latin typeface="Bahnschrift Light" panose="020B0502040204020203" pitchFamily="34" charset="0"/>
                <a:hlinkClick r:id="rId4" action="ppaction://hlinksldjump">
                  <a:extLst>
                    <a:ext uri="{A12FA001-AC4F-418D-AE19-62706E023703}">
                      <ahyp:hlinkClr xmlns:ahyp="http://schemas.microsoft.com/office/drawing/2018/hyperlinkcolor" val="tx"/>
                    </a:ext>
                  </a:extLst>
                </a:hlinkClick>
              </a:rPr>
              <a:t>Zie: Wat we al doen op inhoudelijke actielijnen. </a:t>
            </a:r>
            <a:br>
              <a:rPr lang="nl-NL" sz="1800">
                <a:effectLst/>
                <a:latin typeface="Segoe UI" panose="020B0502040204020203" pitchFamily="34" charset="0"/>
              </a:rPr>
            </a:br>
            <a:endParaRPr lang="nl-NL" sz="1000">
              <a:latin typeface="Bahnschrift Light" panose="020B0502040204020203" pitchFamily="34" charset="0"/>
            </a:endParaRPr>
          </a:p>
          <a:p>
            <a:pPr marL="171450" indent="-171450" fontAlgn="base">
              <a:buClr>
                <a:srgbClr val="FF0000"/>
              </a:buClr>
              <a:buFont typeface="Wingdings" panose="05000000000000000000" pitchFamily="2" charset="2"/>
              <a:buChar char="ü"/>
            </a:pPr>
            <a:endParaRPr lang="nl-NL" sz="1000" b="0">
              <a:effectLst/>
              <a:latin typeface="Bahnschrift Light" panose="020B0502040204020203" pitchFamily="34" charset="0"/>
            </a:endParaRPr>
          </a:p>
          <a:p>
            <a:pPr fontAlgn="base">
              <a:buClr>
                <a:srgbClr val="FF0000"/>
              </a:buClr>
            </a:pPr>
            <a:endParaRPr lang="nl-NL" sz="1000">
              <a:latin typeface="Bahnschrift Light" panose="020B0502040204020203" pitchFamily="34" charset="0"/>
            </a:endParaRPr>
          </a:p>
        </p:txBody>
      </p:sp>
      <p:sp>
        <p:nvSpPr>
          <p:cNvPr id="20" name="Rechthoek 19">
            <a:extLst>
              <a:ext uri="{FF2B5EF4-FFF2-40B4-BE49-F238E27FC236}">
                <a16:creationId xmlns:a16="http://schemas.microsoft.com/office/drawing/2014/main" id="{9E7B0FFD-9047-716A-5E08-AB0FA47EC30E}"/>
              </a:ext>
            </a:extLst>
          </p:cNvPr>
          <p:cNvSpPr/>
          <p:nvPr/>
        </p:nvSpPr>
        <p:spPr>
          <a:xfrm>
            <a:off x="646706" y="1365126"/>
            <a:ext cx="5538106" cy="3556640"/>
          </a:xfrm>
          <a:prstGeom prst="rect">
            <a:avLst/>
          </a:prstGeom>
          <a:noFill/>
          <a:ln w="28575">
            <a:solidFill>
              <a:srgbClr val="046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796F4067-B5FB-3C8F-3FD0-C9750EF48B1B}"/>
              </a:ext>
            </a:extLst>
          </p:cNvPr>
          <p:cNvSpPr txBox="1"/>
          <p:nvPr/>
        </p:nvSpPr>
        <p:spPr>
          <a:xfrm>
            <a:off x="6338411" y="4082456"/>
            <a:ext cx="5525985" cy="1323439"/>
          </a:xfrm>
          <a:prstGeom prst="rect">
            <a:avLst/>
          </a:prstGeom>
          <a:noFill/>
        </p:spPr>
        <p:txBody>
          <a:bodyPr wrap="square">
            <a:spAutoFit/>
          </a:bodyPr>
          <a:lstStyle/>
          <a:p>
            <a:r>
              <a:rPr lang="nl-NL" sz="1000" b="1">
                <a:solidFill>
                  <a:srgbClr val="9C3B6C"/>
                </a:solidFill>
                <a:latin typeface="Bahnschrift Light" panose="020B0502040204020203" pitchFamily="34" charset="0"/>
                <a:cs typeface="Times New Roman" panose="02020603050405020304" pitchFamily="18" charset="0"/>
              </a:rPr>
              <a:t>c. Borgen ambtelijke en bestuurlijke structuur Toekomstscenario</a:t>
            </a:r>
            <a:endParaRPr lang="nl-NL" sz="1000" b="0">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Monitoring op basis van ontwikkelplannen.</a:t>
            </a: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Opdracht startfoto en aanpak Toekomstscenario .</a:t>
            </a: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Projectgroep Toekomstscenario bestaande uit gemeenten en regionaal werkende organisaties.</a:t>
            </a:r>
          </a:p>
          <a:p>
            <a:pPr marL="171450" indent="-171450" fontAlgn="base">
              <a:buClr>
                <a:srgbClr val="FF0000"/>
              </a:buClr>
              <a:buFont typeface="Wingdings" panose="05000000000000000000" pitchFamily="2" charset="2"/>
              <a:buChar char="ü"/>
            </a:pPr>
            <a:r>
              <a:rPr lang="nl-NL" sz="1000" b="0">
                <a:effectLst/>
                <a:latin typeface="Bahnschrift Light" panose="020B0502040204020203" pitchFamily="34" charset="0"/>
              </a:rPr>
              <a:t>Agendering van Toekomstscenario in AO en BO HG.</a:t>
            </a:r>
          </a:p>
          <a:p>
            <a:pPr marL="171450" indent="-171450" fontAlgn="base">
              <a:buClr>
                <a:srgbClr val="FF0000"/>
              </a:buClr>
              <a:buFont typeface="Wingdings" panose="05000000000000000000" pitchFamily="2" charset="2"/>
              <a:buChar char="ü"/>
            </a:pPr>
            <a:r>
              <a:rPr lang="nl-NL" sz="1000" b="0">
                <a:effectLst/>
                <a:latin typeface="Bahnschrift Light" panose="020B0502040204020203" pitchFamily="34" charset="0"/>
              </a:rPr>
              <a:t>Afstemming tussen AO RSJ en AO HG.</a:t>
            </a:r>
          </a:p>
          <a:p>
            <a:pPr marL="171450" indent="-171450" fontAlgn="base">
              <a:buClr>
                <a:srgbClr val="FF0000"/>
              </a:buClr>
              <a:buFont typeface="Wingdings" panose="05000000000000000000" pitchFamily="2" charset="2"/>
              <a:buChar char="ü"/>
            </a:pPr>
            <a:r>
              <a:rPr lang="nl-NL" sz="1000" b="0">
                <a:effectLst/>
                <a:latin typeface="Bahnschrift Light" panose="020B0502040204020203" pitchFamily="34" charset="0"/>
              </a:rPr>
              <a:t>Brede bestuurlijke bijeenkomst over het Toekomstscenario.</a:t>
            </a:r>
          </a:p>
        </p:txBody>
      </p:sp>
      <p:sp>
        <p:nvSpPr>
          <p:cNvPr id="27" name="Rechthoek 26">
            <a:extLst>
              <a:ext uri="{FF2B5EF4-FFF2-40B4-BE49-F238E27FC236}">
                <a16:creationId xmlns:a16="http://schemas.microsoft.com/office/drawing/2014/main" id="{D0F0D66D-94A3-EB77-D2DF-DD897E53D70F}"/>
              </a:ext>
            </a:extLst>
          </p:cNvPr>
          <p:cNvSpPr/>
          <p:nvPr/>
        </p:nvSpPr>
        <p:spPr>
          <a:xfrm>
            <a:off x="6291400" y="3951972"/>
            <a:ext cx="5446250" cy="2246769"/>
          </a:xfrm>
          <a:prstGeom prst="rect">
            <a:avLst/>
          </a:prstGeom>
          <a:noFill/>
          <a:ln w="28575">
            <a:solidFill>
              <a:srgbClr val="046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Afbeelding 28">
            <a:extLst>
              <a:ext uri="{FF2B5EF4-FFF2-40B4-BE49-F238E27FC236}">
                <a16:creationId xmlns:a16="http://schemas.microsoft.com/office/drawing/2014/main" id="{16D0455B-61A5-7519-456C-A2892B7EECFC}"/>
              </a:ext>
            </a:extLst>
          </p:cNvPr>
          <p:cNvPicPr>
            <a:picLocks noChangeAspect="1"/>
          </p:cNvPicPr>
          <p:nvPr/>
        </p:nvPicPr>
        <p:blipFill>
          <a:blip r:embed="rId5"/>
          <a:stretch>
            <a:fillRect/>
          </a:stretch>
        </p:blipFill>
        <p:spPr>
          <a:xfrm>
            <a:off x="10079630" y="5088597"/>
            <a:ext cx="1571694" cy="980786"/>
          </a:xfrm>
          <a:prstGeom prst="rect">
            <a:avLst/>
          </a:prstGeom>
        </p:spPr>
      </p:pic>
      <p:sp>
        <p:nvSpPr>
          <p:cNvPr id="3" name="Tijdelijke aanduiding voor dianummer 4">
            <a:extLst>
              <a:ext uri="{FF2B5EF4-FFF2-40B4-BE49-F238E27FC236}">
                <a16:creationId xmlns:a16="http://schemas.microsoft.com/office/drawing/2014/main" id="{54372F91-27F5-43E1-4D55-64ED8723F3B1}"/>
              </a:ext>
            </a:extLst>
          </p:cNvPr>
          <p:cNvSpPr>
            <a:spLocks noGrp="1"/>
          </p:cNvSpPr>
          <p:nvPr>
            <p:ph type="sldNum" sz="quarter" idx="4"/>
          </p:nvPr>
        </p:nvSpPr>
        <p:spPr>
          <a:xfrm>
            <a:off x="5373279" y="6479290"/>
            <a:ext cx="722721" cy="365125"/>
          </a:xfrm>
        </p:spPr>
        <p:txBody>
          <a:bodyPr/>
          <a:lstStyle/>
          <a:p>
            <a:fld id="{8F1BBE37-5799-4774-9025-BCB0297E8107}" type="slidenum">
              <a:rPr lang="nl-NL" smtClean="0"/>
              <a:pPr/>
              <a:t>26</a:t>
            </a:fld>
            <a:endParaRPr lang="nl-NL"/>
          </a:p>
        </p:txBody>
      </p:sp>
      <p:sp>
        <p:nvSpPr>
          <p:cNvPr id="4" name="Tijdelijke aanduiding voor datum 5">
            <a:extLst>
              <a:ext uri="{FF2B5EF4-FFF2-40B4-BE49-F238E27FC236}">
                <a16:creationId xmlns:a16="http://schemas.microsoft.com/office/drawing/2014/main" id="{C172CD05-5C03-E81F-B17D-CF9C0F39F2AF}"/>
              </a:ext>
            </a:extLst>
          </p:cNvPr>
          <p:cNvSpPr>
            <a:spLocks noGrp="1"/>
          </p:cNvSpPr>
          <p:nvPr>
            <p:ph type="dt" sz="half" idx="2"/>
          </p:nvPr>
        </p:nvSpPr>
        <p:spPr>
          <a:xfrm>
            <a:off x="2771335" y="6476165"/>
            <a:ext cx="2743200" cy="365125"/>
          </a:xfrm>
        </p:spPr>
        <p:txBody>
          <a:bodyPr/>
          <a:lstStyle/>
          <a:p>
            <a:fld id="{231162C9-2712-E74C-9210-9C57DF012FEC}" type="datetime1">
              <a:rPr lang="en-US" smtClean="0"/>
              <a:t>2/21/2024</a:t>
            </a:fld>
            <a:endParaRPr lang="aa-ET"/>
          </a:p>
        </p:txBody>
      </p:sp>
      <p:sp>
        <p:nvSpPr>
          <p:cNvPr id="2" name="Tekstvak 1">
            <a:extLst>
              <a:ext uri="{FF2B5EF4-FFF2-40B4-BE49-F238E27FC236}">
                <a16:creationId xmlns:a16="http://schemas.microsoft.com/office/drawing/2014/main" id="{554B6480-E3AF-D820-4EEC-E31096AECC93}"/>
              </a:ext>
            </a:extLst>
          </p:cNvPr>
          <p:cNvSpPr txBox="1"/>
          <p:nvPr/>
        </p:nvSpPr>
        <p:spPr>
          <a:xfrm>
            <a:off x="6291400" y="614763"/>
            <a:ext cx="5525985" cy="2246769"/>
          </a:xfrm>
          <a:prstGeom prst="rect">
            <a:avLst/>
          </a:prstGeom>
          <a:noFill/>
        </p:spPr>
        <p:txBody>
          <a:bodyPr wrap="square">
            <a:spAutoFit/>
          </a:bodyPr>
          <a:lstStyle/>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We de werkwijze structureel willen borgen (waaronder intervisie).</a:t>
            </a:r>
          </a:p>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Alle organisaties werken met één veiligheidsplan.</a:t>
            </a:r>
          </a:p>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Er voor zorgen dat alle professionals werken met de meldcode.</a:t>
            </a:r>
          </a:p>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We de samenwerking tussen regionaal werkende organisaties en sociaal wijkteams willen versterken. </a:t>
            </a:r>
          </a:p>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We multidisciplinair en systeemgericht samenwerken </a:t>
            </a:r>
          </a:p>
          <a:p>
            <a:pPr indent="-276225" fontAlgn="base">
              <a:buClr>
                <a:srgbClr val="FF0000"/>
              </a:buClr>
              <a:buFont typeface="Wingdings" panose="05000000000000000000" pitchFamily="2" charset="2"/>
              <a:buChar char="ü"/>
            </a:pPr>
            <a:r>
              <a:rPr lang="nl-NL" sz="1000">
                <a:latin typeface="Bahnschrift Light" panose="020B0502040204020203" pitchFamily="34" charset="0"/>
              </a:rPr>
              <a:t>De nieuwe werkwijze VTIJ wordt op dit moment geïmplementeerd. Hiermee zetten wij al een stap op weg naar:</a:t>
            </a:r>
          </a:p>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Een lokaal team dat gezinnen/huishoudens ondersteunt, zo nodig met aanvullende deskundigheid (1), </a:t>
            </a:r>
          </a:p>
          <a:p>
            <a:pPr marL="446088" lvl="1" indent="-265113" fontAlgn="base">
              <a:buClr>
                <a:srgbClr val="FF0000"/>
              </a:buClr>
              <a:buFont typeface="Arial" panose="020B0604020202020204" pitchFamily="34" charset="0"/>
              <a:buChar char="•"/>
            </a:pPr>
            <a:r>
              <a:rPr lang="nl-NL" sz="1000">
                <a:latin typeface="Bahnschrift Light" panose="020B0502040204020203" pitchFamily="34" charset="0"/>
              </a:rPr>
              <a:t>Bij meldingen is het lokale team snel betrokken en kijken we gezamenlijk wat nodig is. </a:t>
            </a:r>
          </a:p>
          <a:p>
            <a:pPr marL="171450" indent="-171450" fontAlgn="base">
              <a:buClr>
                <a:srgbClr val="FF0000"/>
              </a:buClr>
              <a:buFont typeface="Wingdings" panose="05000000000000000000" pitchFamily="2" charset="2"/>
              <a:buChar char="ü"/>
            </a:pPr>
            <a:r>
              <a:rPr lang="nl-NL" sz="1000" b="0">
                <a:effectLst/>
                <a:latin typeface="Bahnschrift Light" panose="020B0502040204020203" pitchFamily="34" charset="0"/>
              </a:rPr>
              <a:t>We werken met vijf ronde tafels. Dit is al een voorloper op regionaal werkende </a:t>
            </a:r>
          </a:p>
          <a:p>
            <a:pPr marL="180975" indent="-180975" fontAlgn="base">
              <a:buClr>
                <a:srgbClr val="FF0000"/>
              </a:buClr>
            </a:pPr>
            <a:r>
              <a:rPr lang="nl-NL" sz="1000">
                <a:latin typeface="Bahnschrift Light" panose="020B0502040204020203" pitchFamily="34" charset="0"/>
              </a:rPr>
              <a:t>      </a:t>
            </a:r>
            <a:r>
              <a:rPr lang="nl-NL" sz="1000" b="0">
                <a:effectLst/>
                <a:latin typeface="Bahnschrift Light" panose="020B0502040204020203" pitchFamily="34" charset="0"/>
              </a:rPr>
              <a:t>veiligheidsteams uit het Toekomstscenario.</a:t>
            </a:r>
          </a:p>
        </p:txBody>
      </p:sp>
      <p:sp>
        <p:nvSpPr>
          <p:cNvPr id="6" name="Rechthoek 5">
            <a:extLst>
              <a:ext uri="{FF2B5EF4-FFF2-40B4-BE49-F238E27FC236}">
                <a16:creationId xmlns:a16="http://schemas.microsoft.com/office/drawing/2014/main" id="{1837B363-3A1A-2712-0BBC-EB7C78EB60EB}"/>
              </a:ext>
            </a:extLst>
          </p:cNvPr>
          <p:cNvSpPr/>
          <p:nvPr/>
        </p:nvSpPr>
        <p:spPr>
          <a:xfrm>
            <a:off x="634456" y="5099615"/>
            <a:ext cx="5550356" cy="1099017"/>
          </a:xfrm>
          <a:prstGeom prst="rect">
            <a:avLst/>
          </a:prstGeom>
          <a:noFill/>
          <a:ln w="28575">
            <a:solidFill>
              <a:srgbClr val="046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8FBD3D9C-CD64-B6DB-F96C-2492B5194676}"/>
              </a:ext>
            </a:extLst>
          </p:cNvPr>
          <p:cNvSpPr txBox="1"/>
          <p:nvPr/>
        </p:nvSpPr>
        <p:spPr>
          <a:xfrm>
            <a:off x="-1190847" y="377228"/>
            <a:ext cx="6103088" cy="369332"/>
          </a:xfrm>
          <a:prstGeom prst="rect">
            <a:avLst/>
          </a:prstGeom>
          <a:noFill/>
        </p:spPr>
        <p:txBody>
          <a:bodyPr wrap="square">
            <a:spAutoFit/>
          </a:bodyPr>
          <a:lstStyle/>
          <a:p>
            <a:r>
              <a:rPr lang="nl-NL" sz="1800">
                <a:solidFill>
                  <a:srgbClr val="374151"/>
                </a:solidFill>
                <a:latin typeface="Bahnschrift Light" panose="020B0502040204020203" pitchFamily="34" charset="0"/>
              </a:rPr>
              <a:t>. </a:t>
            </a:r>
          </a:p>
        </p:txBody>
      </p:sp>
      <p:sp>
        <p:nvSpPr>
          <p:cNvPr id="23" name="Tekstvak 22">
            <a:extLst>
              <a:ext uri="{FF2B5EF4-FFF2-40B4-BE49-F238E27FC236}">
                <a16:creationId xmlns:a16="http://schemas.microsoft.com/office/drawing/2014/main" id="{BCCDC3D1-4888-2C3A-0719-2B1183AD7427}"/>
              </a:ext>
            </a:extLst>
          </p:cNvPr>
          <p:cNvSpPr txBox="1"/>
          <p:nvPr/>
        </p:nvSpPr>
        <p:spPr>
          <a:xfrm>
            <a:off x="756130" y="5196213"/>
            <a:ext cx="5339870" cy="1015663"/>
          </a:xfrm>
          <a:prstGeom prst="rect">
            <a:avLst/>
          </a:prstGeom>
          <a:noFill/>
        </p:spPr>
        <p:txBody>
          <a:bodyPr wrap="square">
            <a:spAutoFit/>
          </a:bodyPr>
          <a:lstStyle/>
          <a:p>
            <a:pPr fontAlgn="base">
              <a:tabLst>
                <a:tab pos="457200" algn="l"/>
              </a:tabLst>
            </a:pPr>
            <a:r>
              <a:rPr lang="nl-NL" sz="1000" b="1">
                <a:solidFill>
                  <a:srgbClr val="9C3B6C"/>
                </a:solidFill>
                <a:latin typeface="Bahnschrift Light" panose="020B0502040204020203" pitchFamily="34" charset="0"/>
                <a:cs typeface="Times New Roman" panose="02020603050405020304" pitchFamily="18" charset="0"/>
              </a:rPr>
              <a:t>b: Versterking lokale wijkteams en samenwerking </a:t>
            </a:r>
          </a:p>
          <a:p>
            <a:pPr fontAlgn="base">
              <a:tabLst>
                <a:tab pos="457200" algn="l"/>
              </a:tabLst>
            </a:pPr>
            <a:r>
              <a:rPr lang="nl-NL" sz="1000" b="1">
                <a:solidFill>
                  <a:srgbClr val="9C3B6C"/>
                </a:solidFill>
                <a:latin typeface="Bahnschrift Light" panose="020B0502040204020203" pitchFamily="34" charset="0"/>
                <a:cs typeface="Times New Roman" panose="02020603050405020304" pitchFamily="18" charset="0"/>
              </a:rPr>
              <a:t>regionaalwerkende organisaties​, werken volgens de visie gefaseerd samenwerken aan veiligheid.</a:t>
            </a:r>
          </a:p>
          <a:p>
            <a:pPr fontAlgn="base">
              <a:tabLst>
                <a:tab pos="457200" algn="l"/>
              </a:tabLst>
            </a:pPr>
            <a:endParaRPr lang="nl-NL" sz="1000" b="1">
              <a:solidFill>
                <a:srgbClr val="9C3B6C"/>
              </a:solidFill>
              <a:latin typeface="Bahnschrift Light" panose="020B0502040204020203" pitchFamily="34" charset="0"/>
              <a:cs typeface="Times New Roman" panose="02020603050405020304" pitchFamily="18" charset="0"/>
            </a:endParaRPr>
          </a:p>
          <a:p>
            <a:pPr marL="171450" indent="-171450" fontAlgn="base">
              <a:buClr>
                <a:srgbClr val="FF0000"/>
              </a:buClr>
              <a:buFont typeface="Wingdings" panose="05000000000000000000" pitchFamily="2" charset="2"/>
              <a:buChar char="ü"/>
            </a:pPr>
            <a:r>
              <a:rPr lang="nl-NL" sz="1000">
                <a:latin typeface="Bahnschrift Light" panose="020B0502040204020203" pitchFamily="34" charset="0"/>
              </a:rPr>
              <a:t>Sluit aan bij de regiovisie Huiselijk Geweld waarin is vastgelegd dat: </a:t>
            </a:r>
          </a:p>
          <a:p>
            <a:pPr marL="446088" lvl="1" indent="-265113" fontAlgn="base">
              <a:spcAft>
                <a:spcPts val="400"/>
              </a:spcAft>
              <a:buClr>
                <a:srgbClr val="FF0000"/>
              </a:buClr>
              <a:buFont typeface="Arial" panose="020B0604020202020204" pitchFamily="34" charset="0"/>
              <a:buChar char="•"/>
            </a:pPr>
            <a:r>
              <a:rPr lang="nl-NL" sz="1000">
                <a:latin typeface="Bahnschrift Light" panose="020B0502040204020203" pitchFamily="34" charset="0"/>
              </a:rPr>
              <a:t>Wij professionals voortdurend willen scholen.</a:t>
            </a:r>
          </a:p>
        </p:txBody>
      </p:sp>
      <p:sp>
        <p:nvSpPr>
          <p:cNvPr id="24" name="Rechthoek 23">
            <a:extLst>
              <a:ext uri="{FF2B5EF4-FFF2-40B4-BE49-F238E27FC236}">
                <a16:creationId xmlns:a16="http://schemas.microsoft.com/office/drawing/2014/main" id="{C70B679F-6921-B774-E5BD-4EA62916237C}"/>
              </a:ext>
            </a:extLst>
          </p:cNvPr>
          <p:cNvSpPr/>
          <p:nvPr/>
        </p:nvSpPr>
        <p:spPr>
          <a:xfrm>
            <a:off x="6293471" y="530682"/>
            <a:ext cx="5434647" cy="3275143"/>
          </a:xfrm>
          <a:prstGeom prst="rect">
            <a:avLst/>
          </a:prstGeom>
          <a:noFill/>
          <a:ln w="28575">
            <a:solidFill>
              <a:srgbClr val="046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4" action="ppaction://hlinksldjump"/>
            <a:extLst>
              <a:ext uri="{FF2B5EF4-FFF2-40B4-BE49-F238E27FC236}">
                <a16:creationId xmlns:a16="http://schemas.microsoft.com/office/drawing/2014/main" id="{8CCC7119-45E9-6147-40FE-A7B92D3435A1}"/>
              </a:ext>
            </a:extLst>
          </p:cNvPr>
          <p:cNvPicPr>
            <a:picLocks noChangeAspect="1"/>
          </p:cNvPicPr>
          <p:nvPr/>
        </p:nvPicPr>
        <p:blipFill rotWithShape="1">
          <a:blip r:embed="rId6"/>
          <a:srcRect l="51635"/>
          <a:stretch/>
        </p:blipFill>
        <p:spPr>
          <a:xfrm>
            <a:off x="10997168" y="6069383"/>
            <a:ext cx="654156" cy="666750"/>
          </a:xfrm>
          <a:prstGeom prst="rect">
            <a:avLst/>
          </a:prstGeom>
        </p:spPr>
      </p:pic>
      <p:pic>
        <p:nvPicPr>
          <p:cNvPr id="7" name="Afbeelding 6">
            <a:hlinkClick r:id="rId7" action="ppaction://hlinksldjump"/>
            <a:extLst>
              <a:ext uri="{FF2B5EF4-FFF2-40B4-BE49-F238E27FC236}">
                <a16:creationId xmlns:a16="http://schemas.microsoft.com/office/drawing/2014/main" id="{F873A4C7-DED9-277C-9A22-7D4C4A1474DE}"/>
              </a:ext>
            </a:extLst>
          </p:cNvPr>
          <p:cNvPicPr>
            <a:picLocks noChangeAspect="1"/>
          </p:cNvPicPr>
          <p:nvPr/>
        </p:nvPicPr>
        <p:blipFill rotWithShape="1">
          <a:blip r:embed="rId6"/>
          <a:srcRect t="1" r="50000" b="-6229"/>
          <a:stretch/>
        </p:blipFill>
        <p:spPr>
          <a:xfrm>
            <a:off x="10329232" y="6069383"/>
            <a:ext cx="676275" cy="708279"/>
          </a:xfrm>
          <a:prstGeom prst="rect">
            <a:avLst/>
          </a:prstGeom>
        </p:spPr>
      </p:pic>
    </p:spTree>
    <p:extLst>
      <p:ext uri="{BB962C8B-B14F-4D97-AF65-F5344CB8AC3E}">
        <p14:creationId xmlns:p14="http://schemas.microsoft.com/office/powerpoint/2010/main" val="2403522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A270C96-DAD4-22BC-1A5E-B887F461F4D0}"/>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4">
            <a:extLst>
              <a:ext uri="{FF2B5EF4-FFF2-40B4-BE49-F238E27FC236}">
                <a16:creationId xmlns:a16="http://schemas.microsoft.com/office/drawing/2014/main" id="{452CFE14-2256-61BE-6956-C64359194998}"/>
              </a:ext>
            </a:extLst>
          </p:cNvPr>
          <p:cNvSpPr txBox="1">
            <a:spLocks/>
          </p:cNvSpPr>
          <p:nvPr/>
        </p:nvSpPr>
        <p:spPr>
          <a:xfrm>
            <a:off x="646706" y="1793755"/>
            <a:ext cx="5032544"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lgn="just" fontAlgn="base">
              <a:buNone/>
            </a:pPr>
            <a:endParaRPr lang="nl-NL" sz="1000" b="1">
              <a:solidFill>
                <a:srgbClr val="00B4BE"/>
              </a:solidFill>
              <a:latin typeface="Bahnschrift Light" panose="020B0502040204020203" pitchFamily="34" charset="0"/>
            </a:endParaRPr>
          </a:p>
        </p:txBody>
      </p:sp>
      <p:sp>
        <p:nvSpPr>
          <p:cNvPr id="17" name="Tijdelijke aanduiding voor afbeelding 13">
            <a:extLst>
              <a:ext uri="{FF2B5EF4-FFF2-40B4-BE49-F238E27FC236}">
                <a16:creationId xmlns:a16="http://schemas.microsoft.com/office/drawing/2014/main" id="{884E55E2-4C19-6BDA-7C1F-BDC9D453069A}"/>
              </a:ext>
            </a:extLst>
          </p:cNvPr>
          <p:cNvSpPr txBox="1">
            <a:spLocks/>
          </p:cNvSpPr>
          <p:nvPr/>
        </p:nvSpPr>
        <p:spPr>
          <a:xfrm>
            <a:off x="669105" y="1822976"/>
            <a:ext cx="5515707" cy="43513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baseline="0">
                <a:solidFill>
                  <a:schemeClr val="tx1"/>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defRPr sz="2800" kern="1200" baseline="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egoe UI Symbol" panose="020B0502040204020203" pitchFamily="34" charset="0"/>
              <a:buNone/>
              <a:defRPr sz="2400" kern="1200" baseline="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Courier New" panose="02070309020205020404" pitchFamily="49" charset="0"/>
              <a:buNone/>
              <a:defRPr sz="2000" kern="1200" baseline="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2000"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l" rtl="0" fontAlgn="base">
              <a:buClr>
                <a:srgbClr val="FF0000"/>
              </a:buClr>
            </a:pPr>
            <a:endParaRPr lang="nl-NL" sz="1000">
              <a:solidFill>
                <a:srgbClr val="000000"/>
              </a:solidFill>
              <a:latin typeface="Bahnschrift Light" panose="020B0502040204020203" pitchFamily="34" charset="0"/>
            </a:endParaRPr>
          </a:p>
          <a:p>
            <a:pPr algn="l" rtl="0" fontAlgn="base">
              <a:buClr>
                <a:srgbClr val="FF0000"/>
              </a:buClr>
            </a:pPr>
            <a:endParaRPr lang="nl-NL" sz="1000">
              <a:solidFill>
                <a:srgbClr val="000000"/>
              </a:solidFill>
              <a:latin typeface="Bahnschrift Light" panose="020B0502040204020203" pitchFamily="34" charset="0"/>
            </a:endParaRPr>
          </a:p>
          <a:p>
            <a:pPr marL="171450" indent="-171450" algn="l" rtl="0" fontAlgn="base">
              <a:buClr>
                <a:srgbClr val="FF0000"/>
              </a:buClr>
              <a:buFont typeface="Arial" panose="020B0604020202020204" pitchFamily="34" charset="0"/>
              <a:buChar char="•"/>
            </a:pPr>
            <a:endParaRPr lang="nl-NL" sz="1000" b="0" i="0">
              <a:solidFill>
                <a:srgbClr val="FF0000"/>
              </a:solidFill>
              <a:effectLst/>
              <a:latin typeface="Bahnschrift Light" panose="020B0502040204020203" pitchFamily="34" charset="0"/>
            </a:endParaRPr>
          </a:p>
          <a:p>
            <a:pPr algn="l" rtl="0" fontAlgn="base">
              <a:buClr>
                <a:srgbClr val="FF0000"/>
              </a:buClr>
            </a:pPr>
            <a:r>
              <a:rPr lang="nl-NL" sz="1000" b="0" i="0">
                <a:solidFill>
                  <a:srgbClr val="000000"/>
                </a:solidFill>
                <a:effectLst/>
                <a:latin typeface="Bahnschrift Light" panose="020B0502040204020203" pitchFamily="34" charset="0"/>
              </a:rPr>
              <a:t> </a:t>
            </a:r>
          </a:p>
          <a:p>
            <a:pPr algn="l" rtl="0" fontAlgn="base"/>
            <a:r>
              <a:rPr lang="nl-NL" sz="1000" b="0" i="0">
                <a:solidFill>
                  <a:srgbClr val="000000"/>
                </a:solidFill>
                <a:effectLst/>
                <a:latin typeface="Bahnschrift Light" panose="020B0502040204020203" pitchFamily="34" charset="0"/>
              </a:rPr>
              <a:t> </a:t>
            </a:r>
            <a:endParaRPr lang="nl-NL" sz="1000">
              <a:highlight>
                <a:srgbClr val="FFFF00"/>
              </a:highlight>
              <a:latin typeface="Bahnschrift Light" panose="020B0502040204020203" pitchFamily="34" charset="0"/>
            </a:endParaRPr>
          </a:p>
        </p:txBody>
      </p:sp>
      <p:pic>
        <p:nvPicPr>
          <p:cNvPr id="5" name="Afbeelding 4">
            <a:hlinkClick r:id="rId2" action="ppaction://hlinksldjump"/>
            <a:extLst>
              <a:ext uri="{FF2B5EF4-FFF2-40B4-BE49-F238E27FC236}">
                <a16:creationId xmlns:a16="http://schemas.microsoft.com/office/drawing/2014/main" id="{8CCC7119-45E9-6147-40FE-A7B92D3435A1}"/>
              </a:ext>
            </a:extLst>
          </p:cNvPr>
          <p:cNvPicPr>
            <a:picLocks noChangeAspect="1"/>
          </p:cNvPicPr>
          <p:nvPr/>
        </p:nvPicPr>
        <p:blipFill rotWithShape="1">
          <a:blip r:embed="rId3"/>
          <a:srcRect l="51635"/>
          <a:stretch/>
        </p:blipFill>
        <p:spPr>
          <a:xfrm>
            <a:off x="11100816" y="6059418"/>
            <a:ext cx="654156" cy="666750"/>
          </a:xfrm>
          <a:prstGeom prst="rect">
            <a:avLst/>
          </a:prstGeom>
        </p:spPr>
      </p:pic>
      <p:pic>
        <p:nvPicPr>
          <p:cNvPr id="7" name="Afbeelding 6">
            <a:hlinkClick r:id="rId4" action="ppaction://hlinksldjump"/>
            <a:extLst>
              <a:ext uri="{FF2B5EF4-FFF2-40B4-BE49-F238E27FC236}">
                <a16:creationId xmlns:a16="http://schemas.microsoft.com/office/drawing/2014/main" id="{F873A4C7-DED9-277C-9A22-7D4C4A1474DE}"/>
              </a:ext>
            </a:extLst>
          </p:cNvPr>
          <p:cNvPicPr>
            <a:picLocks noChangeAspect="1"/>
          </p:cNvPicPr>
          <p:nvPr/>
        </p:nvPicPr>
        <p:blipFill rotWithShape="1">
          <a:blip r:embed="rId3"/>
          <a:srcRect t="1" r="50000" b="-6229"/>
          <a:stretch/>
        </p:blipFill>
        <p:spPr>
          <a:xfrm>
            <a:off x="10432880" y="6059418"/>
            <a:ext cx="676275" cy="708279"/>
          </a:xfrm>
          <a:prstGeom prst="rect">
            <a:avLst/>
          </a:prstGeom>
        </p:spPr>
      </p:pic>
      <p:grpSp>
        <p:nvGrpSpPr>
          <p:cNvPr id="22" name="Groep 21">
            <a:extLst>
              <a:ext uri="{FF2B5EF4-FFF2-40B4-BE49-F238E27FC236}">
                <a16:creationId xmlns:a16="http://schemas.microsoft.com/office/drawing/2014/main" id="{F0103FD8-788B-AA1F-BDBA-68EE8C31A045}"/>
              </a:ext>
            </a:extLst>
          </p:cNvPr>
          <p:cNvGrpSpPr/>
          <p:nvPr/>
        </p:nvGrpSpPr>
        <p:grpSpPr>
          <a:xfrm>
            <a:off x="599561" y="2818876"/>
            <a:ext cx="5623909" cy="3384660"/>
            <a:chOff x="646706" y="606801"/>
            <a:chExt cx="5589474" cy="3284040"/>
          </a:xfrm>
        </p:grpSpPr>
        <p:sp>
          <p:nvSpPr>
            <p:cNvPr id="20" name="Rechthoek 19">
              <a:extLst>
                <a:ext uri="{FF2B5EF4-FFF2-40B4-BE49-F238E27FC236}">
                  <a16:creationId xmlns:a16="http://schemas.microsoft.com/office/drawing/2014/main" id="{9E7B0FFD-9047-716A-5E08-AB0FA47EC30E}"/>
                </a:ext>
              </a:extLst>
            </p:cNvPr>
            <p:cNvSpPr/>
            <p:nvPr/>
          </p:nvSpPr>
          <p:spPr>
            <a:xfrm>
              <a:off x="646706" y="606801"/>
              <a:ext cx="5538106" cy="3284040"/>
            </a:xfrm>
            <a:prstGeom prst="rect">
              <a:avLst/>
            </a:prstGeom>
            <a:noFill/>
            <a:ln w="28575">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Afbeelding 36">
              <a:extLst>
                <a:ext uri="{FF2B5EF4-FFF2-40B4-BE49-F238E27FC236}">
                  <a16:creationId xmlns:a16="http://schemas.microsoft.com/office/drawing/2014/main" id="{ED00E608-B1F5-45AC-504B-6A22716517AE}"/>
                </a:ext>
              </a:extLst>
            </p:cNvPr>
            <p:cNvPicPr>
              <a:picLocks noChangeAspect="1"/>
            </p:cNvPicPr>
            <p:nvPr/>
          </p:nvPicPr>
          <p:blipFill>
            <a:blip r:embed="rId5"/>
            <a:stretch>
              <a:fillRect/>
            </a:stretch>
          </p:blipFill>
          <p:spPr>
            <a:xfrm>
              <a:off x="683015" y="3408463"/>
              <a:ext cx="5392376" cy="465584"/>
            </a:xfrm>
            <a:prstGeom prst="rect">
              <a:avLst/>
            </a:prstGeom>
          </p:spPr>
        </p:pic>
        <p:sp>
          <p:nvSpPr>
            <p:cNvPr id="4" name="Tekstvak 3">
              <a:extLst>
                <a:ext uri="{FF2B5EF4-FFF2-40B4-BE49-F238E27FC236}">
                  <a16:creationId xmlns:a16="http://schemas.microsoft.com/office/drawing/2014/main" id="{DA06B0F5-E273-33C1-8467-FFB36BEC29C2}"/>
                </a:ext>
              </a:extLst>
            </p:cNvPr>
            <p:cNvSpPr txBox="1"/>
            <p:nvPr/>
          </p:nvSpPr>
          <p:spPr>
            <a:xfrm>
              <a:off x="710195" y="673109"/>
              <a:ext cx="5525985" cy="3045995"/>
            </a:xfrm>
            <a:prstGeom prst="rect">
              <a:avLst/>
            </a:prstGeom>
            <a:noFill/>
          </p:spPr>
          <p:txBody>
            <a:bodyPr wrap="square">
              <a:spAutoFit/>
            </a:bodyPr>
            <a:lstStyle/>
            <a:p>
              <a:r>
                <a:rPr lang="nl-NL" sz="1000" b="1">
                  <a:solidFill>
                    <a:srgbClr val="9B175C"/>
                  </a:solidFill>
                  <a:latin typeface="Bahnschrift Light" panose="020B0502040204020203" pitchFamily="34" charset="0"/>
                </a:rPr>
                <a:t>2.  Maken van gezamenlijke analyses van het gezin/huishouden</a:t>
              </a:r>
            </a:p>
            <a:p>
              <a:pPr fontAlgn="base">
                <a:buClr>
                  <a:srgbClr val="FF0000"/>
                </a:buClr>
              </a:pPr>
              <a:endParaRPr lang="nl-NL" sz="1000">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Werken vanuit de visie: Samenwerken aan veiligheid (Top 3/veiligheidsplan)</a:t>
              </a:r>
            </a:p>
            <a:p>
              <a:pPr marL="357188" lvl="1" indent="-174625" fontAlgn="base">
                <a:buClr>
                  <a:srgbClr val="FF0000"/>
                </a:buClr>
                <a:buFont typeface="Wingdings" panose="05000000000000000000" pitchFamily="2" charset="2"/>
                <a:buChar char="§"/>
              </a:pPr>
              <a:r>
                <a:rPr lang="nl-NL" sz="1000">
                  <a:latin typeface="Bahnschrift Light" panose="020B0502040204020203" pitchFamily="34" charset="0"/>
                </a:rPr>
                <a:t>Visie op veiligheid:  </a:t>
              </a:r>
            </a:p>
            <a:p>
              <a:pPr marL="357188" lvl="1" indent="-174625" fontAlgn="base">
                <a:buClr>
                  <a:srgbClr val="FF0000"/>
                </a:buClr>
                <a:buFont typeface="Wingdings" panose="05000000000000000000" pitchFamily="2" charset="2"/>
                <a:buChar char="§"/>
              </a:pPr>
              <a:r>
                <a:rPr lang="nl-NL" sz="1000">
                  <a:latin typeface="Bahnschrift Light" panose="020B0502040204020203" pitchFamily="34" charset="0"/>
                </a:rPr>
                <a:t>Gericht op werken aan directe en stabiele veiligheid.   </a:t>
              </a:r>
            </a:p>
            <a:p>
              <a:pPr marL="357188" lvl="1" indent="-174625" fontAlgn="base">
                <a:buClr>
                  <a:srgbClr val="FF0000"/>
                </a:buClr>
                <a:buFont typeface="Wingdings" panose="05000000000000000000" pitchFamily="2" charset="2"/>
                <a:buChar char="§"/>
              </a:pPr>
              <a:r>
                <a:rPr lang="nl-NL" sz="1000">
                  <a:latin typeface="Bahnschrift Light" panose="020B0502040204020203" pitchFamily="34" charset="0"/>
                </a:rPr>
                <a:t>Gericht op hele gezin/huishouden/alle direct betrokkenen.   </a:t>
              </a:r>
            </a:p>
            <a:p>
              <a:pPr marL="357188" lvl="1" indent="-174625" fontAlgn="base">
                <a:buClr>
                  <a:srgbClr val="FF0000"/>
                </a:buClr>
                <a:buFont typeface="Wingdings" panose="05000000000000000000" pitchFamily="2" charset="2"/>
                <a:buChar char="§"/>
              </a:pPr>
              <a:r>
                <a:rPr lang="nl-NL" sz="1000">
                  <a:latin typeface="Bahnschrift Light" panose="020B0502040204020203" pitchFamily="34" charset="0"/>
                </a:rPr>
                <a:t>Gericht op in kaart brengen van onveilige situaties (concreet) (met verschillende professionals).   </a:t>
              </a:r>
            </a:p>
            <a:p>
              <a:pPr marL="357188" lvl="1" indent="-174625" fontAlgn="base">
                <a:buClr>
                  <a:srgbClr val="FF0000"/>
                </a:buClr>
                <a:buFont typeface="Wingdings" panose="05000000000000000000" pitchFamily="2" charset="2"/>
                <a:buChar char="§"/>
              </a:pPr>
              <a:r>
                <a:rPr lang="nl-NL" sz="1000">
                  <a:latin typeface="Bahnschrift Light" panose="020B0502040204020203" pitchFamily="34" charset="0"/>
                </a:rPr>
                <a:t>Gericht op concreet en gezamenlijk bepalen wat nodig is om directe veiligheid te herstellen voor alle leden van gezin/huishouden/alle direct betrokkenen.  </a:t>
              </a: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Breed kijken in de verschillende gemeenten: Samenspel in de wijk (Zwolle.) </a:t>
              </a: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Nieuwe werkwijze directe overdrachten VTIJ – lokale (wijk) teams. </a:t>
              </a: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Verbeterde werkwijze Gedwongen Kader Jeugd (ronde tafels). </a:t>
              </a: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Procesregisseurs Veiligheid(?) in elke gemeente; blik 0-100 jaar. </a:t>
              </a: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Waar kijken ze al breed en/of gebruiken ze de Verklarende Analyse: </a:t>
              </a:r>
              <a:r>
                <a:rPr lang="nl-NL" sz="1000">
                  <a:latin typeface="Bahnschrift Light" panose="020B0502040204020203" pitchFamily="34" charset="0"/>
                </a:rPr>
                <a:t>GIZ (geïntegreerde , zorg), MDA++ (Multidisciplinaire Aanpak)  en RET (Regionaal Expertise Team). </a:t>
              </a:r>
            </a:p>
            <a:p>
              <a:pPr marL="171450" indent="-171450" fontAlgn="base">
                <a:buClr>
                  <a:srgbClr val="FF0000"/>
                </a:buClr>
                <a:buFont typeface="Wingdings" panose="05000000000000000000" pitchFamily="2" charset="2"/>
                <a:buChar char="ü"/>
              </a:pPr>
              <a:r>
                <a:rPr lang="nl-NL" sz="1000" i="0">
                  <a:solidFill>
                    <a:srgbClr val="000000"/>
                  </a:solidFill>
                  <a:effectLst/>
                  <a:latin typeface="Bahnschrift Light" panose="020B0502040204020203" pitchFamily="34" charset="0"/>
                </a:rPr>
                <a:t>Initiatief vanuit regiegroep Transformatieconvenant: werken </a:t>
              </a:r>
              <a:r>
                <a:rPr lang="nl-NL" sz="1000" b="0" i="0">
                  <a:solidFill>
                    <a:srgbClr val="000000"/>
                  </a:solidFill>
                  <a:effectLst/>
                  <a:latin typeface="Bahnschrift Light" panose="020B0502040204020203" pitchFamily="34" charset="0"/>
                </a:rPr>
                <a:t>met verklarende analyse ter voorkoming van </a:t>
              </a:r>
              <a:r>
                <a:rPr lang="nl-NL" sz="1000" b="0" i="0">
                  <a:effectLst/>
                  <a:latin typeface="Bahnschrift Light" panose="020B0502040204020203" pitchFamily="34" charset="0"/>
                </a:rPr>
                <a:t>uithuisplaatsing jeugdige </a:t>
              </a:r>
              <a:r>
                <a:rPr lang="nl-NL" sz="1000" b="0" i="0">
                  <a:solidFill>
                    <a:srgbClr val="000000"/>
                  </a:solidFill>
                  <a:effectLst/>
                  <a:latin typeface="Bahnschrift Light" panose="020B0502040204020203" pitchFamily="34" charset="0"/>
                </a:rPr>
                <a:t>waar mogelijk. </a:t>
              </a:r>
            </a:p>
            <a:p>
              <a:pPr algn="l" rtl="0" fontAlgn="base"/>
              <a:r>
                <a:rPr lang="nl-NL" sz="1800" b="0" i="0">
                  <a:solidFill>
                    <a:srgbClr val="000000"/>
                  </a:solidFill>
                  <a:effectLst/>
                  <a:latin typeface="Arial" panose="020B0604020202020204" pitchFamily="34" charset="0"/>
                </a:rPr>
                <a:t> </a:t>
              </a:r>
              <a:endParaRPr lang="nl-NL" sz="1000" b="0" i="0">
                <a:solidFill>
                  <a:srgbClr val="000000"/>
                </a:solidFill>
                <a:effectLst/>
                <a:latin typeface="Segoe UI" panose="020B0502040204020203" pitchFamily="34" charset="0"/>
              </a:endParaRPr>
            </a:p>
          </p:txBody>
        </p:sp>
      </p:grpSp>
      <p:grpSp>
        <p:nvGrpSpPr>
          <p:cNvPr id="19" name="Groep 18">
            <a:extLst>
              <a:ext uri="{FF2B5EF4-FFF2-40B4-BE49-F238E27FC236}">
                <a16:creationId xmlns:a16="http://schemas.microsoft.com/office/drawing/2014/main" id="{64BA4C53-54C0-A0D7-A79C-E14809AF44AB}"/>
              </a:ext>
            </a:extLst>
          </p:cNvPr>
          <p:cNvGrpSpPr/>
          <p:nvPr/>
        </p:nvGrpSpPr>
        <p:grpSpPr>
          <a:xfrm>
            <a:off x="6270261" y="459888"/>
            <a:ext cx="5633034" cy="5765909"/>
            <a:chOff x="6287948" y="-1174276"/>
            <a:chExt cx="5633034" cy="5765909"/>
          </a:xfrm>
        </p:grpSpPr>
        <p:pic>
          <p:nvPicPr>
            <p:cNvPr id="13" name="Afbeelding 12">
              <a:extLst>
                <a:ext uri="{FF2B5EF4-FFF2-40B4-BE49-F238E27FC236}">
                  <a16:creationId xmlns:a16="http://schemas.microsoft.com/office/drawing/2014/main" id="{E4AFE9B1-8B25-0270-DAA5-7BA0213B48CC}"/>
                </a:ext>
              </a:extLst>
            </p:cNvPr>
            <p:cNvPicPr>
              <a:picLocks noChangeAspect="1"/>
            </p:cNvPicPr>
            <p:nvPr/>
          </p:nvPicPr>
          <p:blipFill rotWithShape="1">
            <a:blip r:embed="rId6"/>
            <a:srcRect t="51139"/>
            <a:stretch/>
          </p:blipFill>
          <p:spPr>
            <a:xfrm>
              <a:off x="6344615" y="4071173"/>
              <a:ext cx="5437749" cy="401028"/>
            </a:xfrm>
            <a:prstGeom prst="rect">
              <a:avLst/>
            </a:prstGeom>
          </p:spPr>
        </p:pic>
        <p:sp>
          <p:nvSpPr>
            <p:cNvPr id="30" name="Tekstvak 29">
              <a:extLst>
                <a:ext uri="{FF2B5EF4-FFF2-40B4-BE49-F238E27FC236}">
                  <a16:creationId xmlns:a16="http://schemas.microsoft.com/office/drawing/2014/main" id="{0269219D-2949-E57F-59D9-2389C0DADC8B}"/>
                </a:ext>
              </a:extLst>
            </p:cNvPr>
            <p:cNvSpPr txBox="1"/>
            <p:nvPr/>
          </p:nvSpPr>
          <p:spPr>
            <a:xfrm>
              <a:off x="6394997" y="2607270"/>
              <a:ext cx="5525985" cy="1785104"/>
            </a:xfrm>
            <a:prstGeom prst="rect">
              <a:avLst/>
            </a:prstGeom>
            <a:noFill/>
          </p:spPr>
          <p:txBody>
            <a:bodyPr wrap="square">
              <a:spAutoFit/>
            </a:bodyPr>
            <a:lstStyle/>
            <a:p>
              <a:r>
                <a:rPr lang="nl-NL" sz="1000" b="1">
                  <a:solidFill>
                    <a:srgbClr val="9C3B6C"/>
                  </a:solidFill>
                  <a:latin typeface="Bahnschrift Light" panose="020B0502040204020203" pitchFamily="34" charset="0"/>
                  <a:cs typeface="Times New Roman" panose="02020603050405020304" pitchFamily="18" charset="0"/>
                </a:rPr>
                <a:t>4. Netwerksamenwerking in (complexe) scheidingszaken (gezamenlijk (feiten)</a:t>
              </a:r>
            </a:p>
            <a:p>
              <a:r>
                <a:rPr lang="nl-NL" sz="1000" b="1">
                  <a:solidFill>
                    <a:srgbClr val="9C3B6C"/>
                  </a:solidFill>
                  <a:latin typeface="Bahnschrift Light" panose="020B0502040204020203" pitchFamily="34" charset="0"/>
                  <a:cs typeface="Times New Roman" panose="02020603050405020304" pitchFamily="18" charset="0"/>
                </a:rPr>
                <a:t>onderzoek) </a:t>
              </a:r>
              <a:endParaRPr lang="nl-NL" sz="1000" b="1">
                <a:solidFill>
                  <a:srgbClr val="9B175C"/>
                </a:solidFill>
                <a:latin typeface="Bahnschrift Light" panose="020B0502040204020203" pitchFamily="34" charset="0"/>
              </a:endParaRPr>
            </a:p>
            <a:p>
              <a:pPr marL="171450" indent="-171450" fontAlgn="base">
                <a:buClr>
                  <a:srgbClr val="FF0000"/>
                </a:buClr>
                <a:buFont typeface="Wingdings" panose="05000000000000000000" pitchFamily="2" charset="2"/>
                <a:buChar char="ü"/>
              </a:pPr>
              <a:endParaRPr lang="nl-NL" sz="1000">
                <a:solidFill>
                  <a:srgbClr val="000000"/>
                </a:solidFill>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lang="nl-NL" sz="1000">
                  <a:solidFill>
                    <a:srgbClr val="000000"/>
                  </a:solidFill>
                  <a:latin typeface="Bahnschrift Light" panose="020B0502040204020203" pitchFamily="34" charset="0"/>
                </a:rPr>
                <a:t>Er is een eerste pilot door VT en </a:t>
              </a:r>
              <a:r>
                <a:rPr lang="nl-NL" sz="1000" err="1">
                  <a:solidFill>
                    <a:srgbClr val="000000"/>
                  </a:solidFill>
                  <a:latin typeface="Bahnschrift Light" panose="020B0502040204020203" pitchFamily="34" charset="0"/>
                </a:rPr>
                <a:t>RvdK</a:t>
              </a:r>
              <a:r>
                <a:rPr lang="nl-NL" sz="1000">
                  <a:solidFill>
                    <a:srgbClr val="000000"/>
                  </a:solidFill>
                  <a:latin typeface="Bahnschrift Light" panose="020B0502040204020203" pitchFamily="34" charset="0"/>
                </a:rPr>
                <a:t> gedraaid. </a:t>
              </a:r>
            </a:p>
            <a:p>
              <a:pPr marL="171450" indent="-171450" fontAlgn="base">
                <a:buClr>
                  <a:srgbClr val="FF0000"/>
                </a:buClr>
                <a:buFont typeface="Wingdings" panose="05000000000000000000" pitchFamily="2" charset="2"/>
                <a:buChar char="ü"/>
              </a:pPr>
              <a:r>
                <a:rPr lang="nl-NL" sz="1000">
                  <a:solidFill>
                    <a:srgbClr val="000000"/>
                  </a:solidFill>
                  <a:latin typeface="Bahnschrift Light" panose="020B0502040204020203" pitchFamily="34" charset="0"/>
                </a:rPr>
                <a:t>In 4 zaken is ervaring met de beoogde werkwijze opgedaan. De resultaten worden momenteel beschreven en besproken.  </a:t>
              </a:r>
            </a:p>
            <a:p>
              <a:pPr marL="171450" indent="-171450" fontAlgn="base">
                <a:buClr>
                  <a:srgbClr val="FF0000"/>
                </a:buClr>
                <a:buFont typeface="Wingdings" panose="05000000000000000000" pitchFamily="2" charset="2"/>
                <a:buChar char="ü"/>
              </a:pPr>
              <a:r>
                <a:rPr lang="nl-NL" sz="1000">
                  <a:solidFill>
                    <a:srgbClr val="000000"/>
                  </a:solidFill>
                  <a:latin typeface="Bahnschrift Light" panose="020B0502040204020203" pitchFamily="34" charset="0"/>
                </a:rPr>
                <a:t>In Zwolle is de werkwijze relatie- en scheidingsteams beproeft.</a:t>
              </a:r>
            </a:p>
            <a:p>
              <a:pPr marL="171450" indent="-171450" fontAlgn="base">
                <a:buClr>
                  <a:srgbClr val="FF0000"/>
                </a:buClr>
                <a:buFont typeface="Wingdings" panose="05000000000000000000" pitchFamily="2" charset="2"/>
                <a:buChar char="ü"/>
              </a:pPr>
              <a:r>
                <a:rPr lang="nl-NL" sz="1000">
                  <a:solidFill>
                    <a:srgbClr val="000000"/>
                  </a:solidFill>
                  <a:latin typeface="Bahnschrift Light" panose="020B0502040204020203" pitchFamily="34" charset="0"/>
                </a:rPr>
                <a:t>Daarnaast bestaat er in IJsselland een regionale ketenaanpak voor (complexe) scheidingen tussen de Rechtbank, </a:t>
              </a:r>
              <a:r>
                <a:rPr lang="nl-NL" sz="1000" err="1">
                  <a:solidFill>
                    <a:srgbClr val="000000"/>
                  </a:solidFill>
                  <a:latin typeface="Bahnschrift Light" panose="020B0502040204020203" pitchFamily="34" charset="0"/>
                </a:rPr>
                <a:t>RvdK</a:t>
              </a:r>
              <a:r>
                <a:rPr lang="nl-NL" sz="1000">
                  <a:solidFill>
                    <a:srgbClr val="000000"/>
                  </a:solidFill>
                  <a:latin typeface="Bahnschrift Light" panose="020B0502040204020203" pitchFamily="34" charset="0"/>
                </a:rPr>
                <a:t> en gemeenten.  </a:t>
              </a:r>
            </a:p>
            <a:p>
              <a:pPr marL="171450" indent="-171450" fontAlgn="base">
                <a:buClr>
                  <a:srgbClr val="FF0000"/>
                </a:buClr>
                <a:buFont typeface="Wingdings" panose="05000000000000000000" pitchFamily="2" charset="2"/>
                <a:buChar char="ü"/>
              </a:pPr>
              <a:endParaRPr lang="nl-NL" sz="1000" b="0" i="0">
                <a:solidFill>
                  <a:srgbClr val="000000"/>
                </a:solidFill>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endParaRPr lang="nl-NL" sz="1000" b="0">
                <a:effectLst/>
                <a:latin typeface="Bahnschrift Light" panose="020B0502040204020203" pitchFamily="34" charset="0"/>
              </a:endParaRPr>
            </a:p>
          </p:txBody>
        </p:sp>
        <p:sp>
          <p:nvSpPr>
            <p:cNvPr id="31" name="Rechthoek 30">
              <a:extLst>
                <a:ext uri="{FF2B5EF4-FFF2-40B4-BE49-F238E27FC236}">
                  <a16:creationId xmlns:a16="http://schemas.microsoft.com/office/drawing/2014/main" id="{6EEED87D-5C23-749C-BADA-097A8762A872}"/>
                </a:ext>
              </a:extLst>
            </p:cNvPr>
            <p:cNvSpPr/>
            <p:nvPr/>
          </p:nvSpPr>
          <p:spPr>
            <a:xfrm>
              <a:off x="6287948" y="2533361"/>
              <a:ext cx="5476440" cy="2058272"/>
            </a:xfrm>
            <a:prstGeom prst="rect">
              <a:avLst/>
            </a:prstGeom>
            <a:noFill/>
            <a:ln w="28575">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F7A97037-1A97-0164-FB90-385D9F5EB15E}"/>
                </a:ext>
              </a:extLst>
            </p:cNvPr>
            <p:cNvPicPr>
              <a:picLocks noChangeAspect="1"/>
            </p:cNvPicPr>
            <p:nvPr/>
          </p:nvPicPr>
          <p:blipFill rotWithShape="1">
            <a:blip r:embed="rId6"/>
            <a:srcRect b="51139"/>
            <a:stretch/>
          </p:blipFill>
          <p:spPr>
            <a:xfrm>
              <a:off x="6305867" y="1926600"/>
              <a:ext cx="5414773" cy="399402"/>
            </a:xfrm>
            <a:prstGeom prst="rect">
              <a:avLst/>
            </a:prstGeom>
          </p:spPr>
        </p:pic>
        <p:sp>
          <p:nvSpPr>
            <p:cNvPr id="6" name="Tekstvak 5">
              <a:extLst>
                <a:ext uri="{FF2B5EF4-FFF2-40B4-BE49-F238E27FC236}">
                  <a16:creationId xmlns:a16="http://schemas.microsoft.com/office/drawing/2014/main" id="{CA750CBF-6493-ECE8-75A3-29E222163C3A}"/>
                </a:ext>
              </a:extLst>
            </p:cNvPr>
            <p:cNvSpPr txBox="1"/>
            <p:nvPr/>
          </p:nvSpPr>
          <p:spPr>
            <a:xfrm>
              <a:off x="6305867" y="-1174276"/>
              <a:ext cx="5349987" cy="2975686"/>
            </a:xfrm>
            <a:prstGeom prst="rect">
              <a:avLst/>
            </a:prstGeom>
            <a:noFill/>
          </p:spPr>
          <p:txBody>
            <a:bodyPr wrap="square">
              <a:spAutoFit/>
            </a:bodyPr>
            <a:lstStyle/>
            <a:p>
              <a:pPr marL="171450" indent="-171450" fontAlgn="base">
                <a:buClr>
                  <a:srgbClr val="FF0000"/>
                </a:buClr>
                <a:buFont typeface="Wingdings" panose="05000000000000000000" pitchFamily="2" charset="2"/>
                <a:buChar char="ü"/>
              </a:pPr>
              <a:endParaRPr lang="nl-NL" sz="1000" b="0" i="0">
                <a:solidFill>
                  <a:srgbClr val="000000"/>
                </a:solidFill>
                <a:effectLst/>
                <a:latin typeface="Bahnschrift Light" panose="020B0502040204020203" pitchFamily="34" charset="0"/>
              </a:endParaRPr>
            </a:p>
            <a:p>
              <a:pPr lvl="0" fontAlgn="base">
                <a:lnSpc>
                  <a:spcPct val="107000"/>
                </a:lnSpc>
                <a:spcAft>
                  <a:spcPts val="800"/>
                </a:spcAft>
                <a:tabLst>
                  <a:tab pos="457200" algn="l"/>
                </a:tabLst>
              </a:pPr>
              <a:r>
                <a:rPr lang="nl-NL" sz="1000" b="1">
                  <a:solidFill>
                    <a:srgbClr val="9C3B6C"/>
                  </a:solidFill>
                  <a:latin typeface="Bahnschrift Light" panose="020B0502040204020203" pitchFamily="34" charset="0"/>
                  <a:cs typeface="Times New Roman" panose="02020603050405020304" pitchFamily="18" charset="0"/>
                </a:rPr>
                <a:t>3. Betrekken van hulpverlening gericht op volwassenen</a:t>
              </a:r>
              <a:endParaRPr lang="nl-NL" sz="1000" b="1">
                <a:solidFill>
                  <a:srgbClr val="9C3B6C"/>
                </a:solidFill>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lang="nl-NL" sz="1000" b="0" i="0">
                  <a:solidFill>
                    <a:srgbClr val="000000"/>
                  </a:solidFill>
                  <a:effectLst/>
                  <a:latin typeface="Bahnschrift Light" panose="020B0502040204020203" pitchFamily="34" charset="0"/>
                </a:rPr>
                <a:t>Voor volwassenen is veel zorgaanbod dat in brede zin wordt ingezet</a:t>
              </a:r>
              <a:r>
                <a:rPr lang="nl-NL" sz="1000">
                  <a:solidFill>
                    <a:srgbClr val="000000"/>
                  </a:solidFill>
                  <a:latin typeface="Bahnschrift Light" panose="020B0502040204020203" pitchFamily="34" charset="0"/>
                </a:rPr>
                <a:t>. In situaties waarbij huiselijk geweld speelt kan gespecialiseerde hulp (fysiek, mentaal, relationeel) als </a:t>
              </a:r>
              <a:r>
                <a:rPr lang="nl-NL" sz="1000" b="0" i="0">
                  <a:solidFill>
                    <a:srgbClr val="000000"/>
                  </a:solidFill>
                  <a:effectLst/>
                  <a:latin typeface="Bahnschrift Light" panose="020B0502040204020203" pitchFamily="34" charset="0"/>
                </a:rPr>
                <a:t> herstelhulp ingezet worden. </a:t>
              </a:r>
            </a:p>
            <a:p>
              <a:pPr marL="171450" indent="-171450" fontAlgn="base">
                <a:buClr>
                  <a:srgbClr val="FF0000"/>
                </a:buClr>
                <a:buFont typeface="Wingdings" panose="05000000000000000000" pitchFamily="2" charset="2"/>
                <a:buChar char="ü"/>
              </a:pPr>
              <a:r>
                <a:rPr lang="nl-NL" sz="1000" b="0" i="0">
                  <a:solidFill>
                    <a:srgbClr val="000000"/>
                  </a:solidFill>
                  <a:effectLst/>
                  <a:latin typeface="Bahnschrift Light" panose="020B0502040204020203" pitchFamily="34" charset="0"/>
                </a:rPr>
                <a:t>In het kader van het programma GHNT</a:t>
              </a:r>
              <a:r>
                <a:rPr lang="nl-NL" sz="1000">
                  <a:solidFill>
                    <a:srgbClr val="000000"/>
                  </a:solidFill>
                  <a:latin typeface="Bahnschrift Light" panose="020B0502040204020203" pitchFamily="34" charset="0"/>
                </a:rPr>
                <a:t> </a:t>
              </a:r>
              <a:r>
                <a:rPr lang="nl-NL" sz="1000" b="0" i="0">
                  <a:solidFill>
                    <a:srgbClr val="000000"/>
                  </a:solidFill>
                  <a:effectLst/>
                  <a:latin typeface="Bahnschrift Light" panose="020B0502040204020203" pitchFamily="34" charset="0"/>
                </a:rPr>
                <a:t>is bij Kadera een proef gestart om behandeling van jeugd mogelijk te maken gedurende de opvangtijd. Dit is gestrand vanwege een tekort aan beschikbare gedragswetenschappers. </a:t>
              </a:r>
              <a:endParaRPr lang="nl-NL" sz="1000" b="0">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lang="nl-NL" sz="1000" b="0" i="0">
                  <a:solidFill>
                    <a:srgbClr val="000000"/>
                  </a:solidFill>
                  <a:effectLst/>
                  <a:latin typeface="Bahnschrift Light" panose="020B0502040204020203" pitchFamily="34" charset="0"/>
                </a:rPr>
                <a:t>Kadera werkt voor behandeling samen met de </a:t>
              </a:r>
              <a:r>
                <a:rPr lang="nl-NL" sz="1000" b="0" i="0" err="1">
                  <a:solidFill>
                    <a:srgbClr val="000000"/>
                  </a:solidFill>
                  <a:effectLst/>
                  <a:latin typeface="Bahnschrift Light" panose="020B0502040204020203" pitchFamily="34" charset="0"/>
                </a:rPr>
                <a:t>Ruijtershoeve</a:t>
              </a:r>
              <a:r>
                <a:rPr lang="nl-NL" sz="1000" b="0" i="0">
                  <a:solidFill>
                    <a:srgbClr val="000000"/>
                  </a:solidFill>
                  <a:effectLst/>
                  <a:latin typeface="Bahnschrift Light" panose="020B0502040204020203" pitchFamily="34" charset="0"/>
                </a:rPr>
                <a:t> (en </a:t>
              </a:r>
              <a:r>
                <a:rPr lang="nl-NL" sz="1000" b="0" i="0" err="1">
                  <a:solidFill>
                    <a:srgbClr val="000000"/>
                  </a:solidFill>
                  <a:effectLst/>
                  <a:latin typeface="Bahnschrift Light" panose="020B0502040204020203" pitchFamily="34" charset="0"/>
                </a:rPr>
                <a:t>Tactus</a:t>
              </a:r>
              <a:r>
                <a:rPr lang="nl-NL" sz="1000" b="0" i="0">
                  <a:solidFill>
                    <a:srgbClr val="000000"/>
                  </a:solidFill>
                  <a:effectLst/>
                  <a:latin typeface="Bahnschrift Light" panose="020B0502040204020203" pitchFamily="34" charset="0"/>
                </a:rPr>
                <a:t>). De </a:t>
              </a:r>
              <a:r>
                <a:rPr lang="nl-NL" sz="1000" b="0" i="0" err="1">
                  <a:solidFill>
                    <a:srgbClr val="000000"/>
                  </a:solidFill>
                  <a:effectLst/>
                  <a:latin typeface="Bahnschrift Light" panose="020B0502040204020203" pitchFamily="34" charset="0"/>
                </a:rPr>
                <a:t>Ruijtershoeve</a:t>
              </a:r>
              <a:r>
                <a:rPr lang="nl-NL" sz="1000" b="0" i="0">
                  <a:solidFill>
                    <a:srgbClr val="000000"/>
                  </a:solidFill>
                  <a:effectLst/>
                  <a:latin typeface="Bahnschrift Light" panose="020B0502040204020203" pitchFamily="34" charset="0"/>
                </a:rPr>
                <a:t> </a:t>
              </a:r>
              <a:r>
                <a:rPr lang="nl-NL" sz="1000">
                  <a:solidFill>
                    <a:srgbClr val="000000"/>
                  </a:solidFill>
                  <a:latin typeface="Bahnschrift Light" panose="020B0502040204020203" pitchFamily="34" charset="0"/>
                </a:rPr>
                <a:t>biedt onder andere </a:t>
              </a:r>
              <a:r>
                <a:rPr lang="nl-NL" sz="1000" b="0" i="0">
                  <a:solidFill>
                    <a:srgbClr val="000000"/>
                  </a:solidFill>
                  <a:effectLst/>
                  <a:latin typeface="Bahnschrift Light" panose="020B0502040204020203" pitchFamily="34" charset="0"/>
                </a:rPr>
                <a:t>EMDR, modules in Therapieland (e health) en PMT bieden. Dit kan worden uitgebreid. </a:t>
              </a:r>
            </a:p>
            <a:p>
              <a:pPr marL="171450" indent="-171450" fontAlgn="base">
                <a:buClr>
                  <a:srgbClr val="FF0000"/>
                </a:buClr>
                <a:buFont typeface="Wingdings" panose="05000000000000000000" pitchFamily="2" charset="2"/>
                <a:buChar char="ü"/>
              </a:pPr>
              <a:r>
                <a:rPr lang="nl-NL" sz="1000" b="0" i="0">
                  <a:solidFill>
                    <a:srgbClr val="000000"/>
                  </a:solidFill>
                  <a:effectLst/>
                  <a:latin typeface="Bahnschrift Light" panose="020B0502040204020203" pitchFamily="34" charset="0"/>
                </a:rPr>
                <a:t>Hulpverlening aan/behandeling van pleger kan nog niet geboden worden aan cliënten van Kadera. </a:t>
              </a:r>
            </a:p>
            <a:p>
              <a:pPr marL="171450" indent="-171450" fontAlgn="base">
                <a:buClr>
                  <a:srgbClr val="FF0000"/>
                </a:buClr>
                <a:buFont typeface="Wingdings" panose="05000000000000000000" pitchFamily="2" charset="2"/>
                <a:buChar char="ü"/>
              </a:pPr>
              <a:r>
                <a:rPr lang="nl-NL" sz="1000">
                  <a:solidFill>
                    <a:srgbClr val="000000"/>
                  </a:solidFill>
                  <a:latin typeface="Bahnschrift Light" panose="020B0502040204020203" pitchFamily="34" charset="0"/>
                </a:rPr>
                <a:t>Met Dimence lopen projecten met inzet van gezinsgericht werken/ Denk aan GEM waarin wordt ingezet op een sterk verbonden netwerk waarin inwoners, ervaringsdeskundigen, naasten, zorgprofessionals en zorg- en welzijnsorganisaties mensen met mentale problemen waar nodig en de KOPP gesprekken, gesprekken met kinderen van ouders met psychische problematiek. </a:t>
              </a:r>
            </a:p>
          </p:txBody>
        </p:sp>
        <p:sp>
          <p:nvSpPr>
            <p:cNvPr id="10" name="Rechthoek 9">
              <a:extLst>
                <a:ext uri="{FF2B5EF4-FFF2-40B4-BE49-F238E27FC236}">
                  <a16:creationId xmlns:a16="http://schemas.microsoft.com/office/drawing/2014/main" id="{DD33335B-87F4-E524-0B98-A0B87A71052D}"/>
                </a:ext>
              </a:extLst>
            </p:cNvPr>
            <p:cNvSpPr/>
            <p:nvPr/>
          </p:nvSpPr>
          <p:spPr>
            <a:xfrm>
              <a:off x="6292840" y="-1081822"/>
              <a:ext cx="5492278" cy="3535356"/>
            </a:xfrm>
            <a:prstGeom prst="rect">
              <a:avLst/>
            </a:prstGeom>
            <a:noFill/>
            <a:ln w="28575">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Tijdelijke aanduiding voor dianummer 4">
            <a:extLst>
              <a:ext uri="{FF2B5EF4-FFF2-40B4-BE49-F238E27FC236}">
                <a16:creationId xmlns:a16="http://schemas.microsoft.com/office/drawing/2014/main" id="{9946A48C-197B-5514-B20C-2F57542AFCB2}"/>
              </a:ext>
            </a:extLst>
          </p:cNvPr>
          <p:cNvSpPr>
            <a:spLocks noGrp="1"/>
          </p:cNvSpPr>
          <p:nvPr>
            <p:ph type="sldNum" sz="quarter" idx="4"/>
          </p:nvPr>
        </p:nvSpPr>
        <p:spPr>
          <a:xfrm>
            <a:off x="5397686" y="6491353"/>
            <a:ext cx="722721" cy="365125"/>
          </a:xfrm>
        </p:spPr>
        <p:txBody>
          <a:bodyPr/>
          <a:lstStyle/>
          <a:p>
            <a:fld id="{8F1BBE37-5799-4774-9025-BCB0297E8107}" type="slidenum">
              <a:rPr lang="nl-NL" smtClean="0"/>
              <a:pPr/>
              <a:t>27</a:t>
            </a:fld>
            <a:endParaRPr lang="nl-NL"/>
          </a:p>
        </p:txBody>
      </p:sp>
      <p:grpSp>
        <p:nvGrpSpPr>
          <p:cNvPr id="18" name="Groep 17">
            <a:extLst>
              <a:ext uri="{FF2B5EF4-FFF2-40B4-BE49-F238E27FC236}">
                <a16:creationId xmlns:a16="http://schemas.microsoft.com/office/drawing/2014/main" id="{7665D8AF-9D35-0060-1A62-FF6F181D0469}"/>
              </a:ext>
            </a:extLst>
          </p:cNvPr>
          <p:cNvGrpSpPr/>
          <p:nvPr/>
        </p:nvGrpSpPr>
        <p:grpSpPr>
          <a:xfrm>
            <a:off x="616821" y="543524"/>
            <a:ext cx="5554964" cy="2142651"/>
            <a:chOff x="6425725" y="4612464"/>
            <a:chExt cx="5554964" cy="2108414"/>
          </a:xfrm>
        </p:grpSpPr>
        <p:sp>
          <p:nvSpPr>
            <p:cNvPr id="3" name="Tekstvak 2">
              <a:extLst>
                <a:ext uri="{FF2B5EF4-FFF2-40B4-BE49-F238E27FC236}">
                  <a16:creationId xmlns:a16="http://schemas.microsoft.com/office/drawing/2014/main" id="{2DF91451-6C8E-2653-DC3A-132CC84DA942}"/>
                </a:ext>
              </a:extLst>
            </p:cNvPr>
            <p:cNvSpPr txBox="1"/>
            <p:nvPr/>
          </p:nvSpPr>
          <p:spPr>
            <a:xfrm>
              <a:off x="6454704" y="4672018"/>
              <a:ext cx="5525985" cy="1785104"/>
            </a:xfrm>
            <a:prstGeom prst="rect">
              <a:avLst/>
            </a:prstGeom>
            <a:noFill/>
          </p:spPr>
          <p:txBody>
            <a:bodyPr wrap="square">
              <a:spAutoFit/>
            </a:bodyPr>
            <a:lstStyle/>
            <a:p>
              <a:r>
                <a:rPr lang="nl-NL" sz="1000" b="1">
                  <a:solidFill>
                    <a:srgbClr val="9B175C"/>
                  </a:solidFill>
                  <a:latin typeface="Bahnschrift Light" panose="020B0502040204020203" pitchFamily="34" charset="0"/>
                </a:rPr>
                <a:t>1. Doorontwikkeling ronde tafels gedwongen kader​ jeugd</a:t>
              </a:r>
            </a:p>
            <a:p>
              <a:endParaRPr lang="nl-NL" sz="1000" b="0">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De momenten van samenwerking tussen VT; Gemeente; </a:t>
              </a:r>
              <a:r>
                <a:rPr kumimoji="0" lang="nl-NL" altLang="nl-NL" sz="1000" b="0" i="0" strike="noStrike" cap="none" normalizeH="0" baseline="0" err="1">
                  <a:ln>
                    <a:noFill/>
                  </a:ln>
                  <a:effectLst/>
                  <a:latin typeface="Bahnschrift Light" panose="020B0502040204020203" pitchFamily="34" charset="0"/>
                  <a:ea typeface="Calibri" panose="020F0502020204030204" pitchFamily="34" charset="0"/>
                  <a:cs typeface="Times New Roman" panose="02020603050405020304" pitchFamily="18" charset="0"/>
                </a:rPr>
                <a:t>RvdK</a:t>
              </a: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 GI zijn in beeld. Hierop is in 2021 een gezamenlijke werkwijze ontwikkeld en in 2022 geïmplementeerd. </a:t>
              </a:r>
            </a:p>
            <a:p>
              <a:pPr marL="171450" indent="-171450" fontAlgn="base">
                <a:buClr>
                  <a:srgbClr val="FF0000"/>
                </a:buClr>
                <a:buFont typeface="Wingdings" panose="05000000000000000000" pitchFamily="2" charset="2"/>
                <a:buChar char="ü"/>
              </a:pP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Bij elk overdrachtsmoment wordt een zogenaamde ’ronde tafel’ georganiseerd waar ouders en betreffende samenwerkingspartners aan deelnemen. Deze momenten zijn van gemeente/VT naar </a:t>
              </a:r>
              <a:r>
                <a:rPr kumimoji="0" lang="nl-NL" altLang="nl-NL" sz="1000" b="0" i="0" strike="noStrike" cap="none" normalizeH="0" baseline="0" err="1">
                  <a:ln>
                    <a:noFill/>
                  </a:ln>
                  <a:effectLst/>
                  <a:latin typeface="Bahnschrift Light" panose="020B0502040204020203" pitchFamily="34" charset="0"/>
                  <a:ea typeface="Calibri" panose="020F0502020204030204" pitchFamily="34" charset="0"/>
                  <a:cs typeface="Times New Roman" panose="02020603050405020304" pitchFamily="18" charset="0"/>
                </a:rPr>
                <a:t>RvdK</a:t>
              </a: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 van </a:t>
              </a:r>
              <a:r>
                <a:rPr kumimoji="0" lang="nl-NL" altLang="nl-NL" sz="1000" b="0" i="0" strike="noStrike" cap="none" normalizeH="0" baseline="0" err="1">
                  <a:ln>
                    <a:noFill/>
                  </a:ln>
                  <a:effectLst/>
                  <a:latin typeface="Bahnschrift Light" panose="020B0502040204020203" pitchFamily="34" charset="0"/>
                  <a:ea typeface="Calibri" panose="020F0502020204030204" pitchFamily="34" charset="0"/>
                  <a:cs typeface="Times New Roman" panose="02020603050405020304" pitchFamily="18" charset="0"/>
                </a:rPr>
                <a:t>RvdK</a:t>
              </a: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 naar GI of terug gemeente, van GI terug naar gemeente met toets vanuit </a:t>
              </a:r>
              <a:r>
                <a:rPr kumimoji="0" lang="nl-NL" altLang="nl-NL" sz="1000" b="0" i="0" strike="noStrike" cap="none" normalizeH="0" baseline="0" err="1">
                  <a:ln>
                    <a:noFill/>
                  </a:ln>
                  <a:effectLst/>
                  <a:latin typeface="Bahnschrift Light" panose="020B0502040204020203" pitchFamily="34" charset="0"/>
                  <a:ea typeface="Calibri" panose="020F0502020204030204" pitchFamily="34" charset="0"/>
                  <a:cs typeface="Times New Roman" panose="02020603050405020304" pitchFamily="18" charset="0"/>
                </a:rPr>
                <a:t>RvdK</a:t>
              </a:r>
              <a:r>
                <a:rPr lang="nl-NL" altLang="nl-NL" sz="1000">
                  <a:latin typeface="Bahnschrift Light" panose="020B0502040204020203" pitchFamily="34" charset="0"/>
                  <a:ea typeface="Calibri" panose="020F0502020204030204" pitchFamily="34" charset="0"/>
                  <a:cs typeface="Times New Roman" panose="02020603050405020304" pitchFamily="18" charset="0"/>
                </a:rPr>
                <a:t> (en GI als sprake is van ondersteuning vanuit de GI). </a:t>
              </a:r>
              <a:endPar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fontAlgn="base">
                <a:buClr>
                  <a:srgbClr val="FF0000"/>
                </a:buClr>
                <a:buFont typeface="Wingdings" panose="05000000000000000000" pitchFamily="2" charset="2"/>
                <a:buChar char="ü"/>
              </a:pP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In 2022 is de werkwijze geëvalueerd d.m.v. enquêtes onder professionals en bezoeken aan elke gemeente vanuit de netwerkpartners </a:t>
              </a:r>
              <a:r>
                <a:rPr kumimoji="0" lang="nl-NL" altLang="nl-NL" sz="1000" b="0" i="0" strike="noStrike" cap="none" normalizeH="0" baseline="0" err="1">
                  <a:ln>
                    <a:noFill/>
                  </a:ln>
                  <a:effectLst/>
                  <a:latin typeface="Bahnschrift Light" panose="020B0502040204020203" pitchFamily="34" charset="0"/>
                  <a:ea typeface="Calibri" panose="020F0502020204030204" pitchFamily="34" charset="0"/>
                  <a:cs typeface="Times New Roman" panose="02020603050405020304" pitchFamily="18" charset="0"/>
                </a:rPr>
                <a:t>RvdK</a:t>
              </a:r>
              <a:r>
                <a:rPr kumimoji="0" lang="nl-NL" altLang="nl-NL" sz="1000" b="0" i="0" strike="noStrike" cap="none" normalizeH="0" baseline="0">
                  <a:ln>
                    <a:noFill/>
                  </a:ln>
                  <a:effectLst/>
                  <a:latin typeface="Bahnschrift Light" panose="020B0502040204020203" pitchFamily="34" charset="0"/>
                  <a:ea typeface="Calibri" panose="020F0502020204030204" pitchFamily="34" charset="0"/>
                  <a:cs typeface="Times New Roman" panose="02020603050405020304" pitchFamily="18" charset="0"/>
                </a:rPr>
                <a:t>, VT en de </a:t>
              </a:r>
              <a:r>
                <a:rPr kumimoji="0" lang="nl-NL" altLang="nl-NL" sz="1000" b="0" i="0" strike="noStrike" cap="none" normalizeH="0" baseline="0" err="1">
                  <a:ln>
                    <a:noFill/>
                  </a:ln>
                  <a:effectLst/>
                  <a:latin typeface="Bahnschrift Light" panose="020B0502040204020203" pitchFamily="34" charset="0"/>
                  <a:ea typeface="Calibri" panose="020F0502020204030204" pitchFamily="34" charset="0"/>
                  <a:cs typeface="Times New Roman" panose="02020603050405020304" pitchFamily="18" charset="0"/>
                </a:rPr>
                <a:t>GI’s</a:t>
              </a:r>
              <a:r>
                <a:rPr lang="nl-NL" altLang="nl-NL" sz="1000">
                  <a:latin typeface="Bahnschrift Light" panose="020B0502040204020203" pitchFamily="34" charset="0"/>
                  <a:ea typeface="Calibri" panose="020F0502020204030204" pitchFamily="34" charset="0"/>
                  <a:cs typeface="Times New Roman" panose="02020603050405020304" pitchFamily="18" charset="0"/>
                </a:rPr>
                <a:t>.</a:t>
              </a:r>
              <a:endParaRPr kumimoji="0" lang="nl-NL" altLang="nl-NL" sz="1000" b="0" i="0" strike="noStrike" cap="none" normalizeH="0" baseline="0">
                <a:ln>
                  <a:noFill/>
                </a:ln>
                <a:effectLst/>
                <a:latin typeface="Bahnschrift Light" panose="020B0502040204020203" pitchFamily="34" charset="0"/>
              </a:endParaRPr>
            </a:p>
            <a:p>
              <a:pPr marL="171450" indent="-171450" fontAlgn="base">
                <a:buClr>
                  <a:srgbClr val="FF0000"/>
                </a:buClr>
                <a:buFont typeface="Wingdings" panose="05000000000000000000" pitchFamily="2" charset="2"/>
                <a:buChar char="ü"/>
              </a:pPr>
              <a:endParaRPr lang="nl-NL" sz="1000" b="0">
                <a:effectLst/>
                <a:latin typeface="Bahnschrift Light" panose="020B0502040204020203" pitchFamily="34" charset="0"/>
              </a:endParaRPr>
            </a:p>
          </p:txBody>
        </p:sp>
        <p:sp>
          <p:nvSpPr>
            <p:cNvPr id="12" name="Rechthoek 11">
              <a:extLst>
                <a:ext uri="{FF2B5EF4-FFF2-40B4-BE49-F238E27FC236}">
                  <a16:creationId xmlns:a16="http://schemas.microsoft.com/office/drawing/2014/main" id="{6BC77916-8985-C2ED-537F-C34F245E2A3B}"/>
                </a:ext>
              </a:extLst>
            </p:cNvPr>
            <p:cNvSpPr/>
            <p:nvPr/>
          </p:nvSpPr>
          <p:spPr>
            <a:xfrm>
              <a:off x="6425725" y="4612464"/>
              <a:ext cx="5503586" cy="2108414"/>
            </a:xfrm>
            <a:prstGeom prst="rect">
              <a:avLst/>
            </a:prstGeom>
            <a:noFill/>
            <a:ln w="28575">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4B496626-27DF-41A2-2FB5-30248D6FBBAE}"/>
                </a:ext>
              </a:extLst>
            </p:cNvPr>
            <p:cNvPicPr>
              <a:picLocks noChangeAspect="1"/>
            </p:cNvPicPr>
            <p:nvPr/>
          </p:nvPicPr>
          <p:blipFill>
            <a:blip r:embed="rId7"/>
            <a:stretch>
              <a:fillRect/>
            </a:stretch>
          </p:blipFill>
          <p:spPr>
            <a:xfrm>
              <a:off x="6478009" y="6296317"/>
              <a:ext cx="5415264" cy="361018"/>
            </a:xfrm>
            <a:prstGeom prst="rect">
              <a:avLst/>
            </a:prstGeom>
          </p:spPr>
        </p:pic>
      </p:grpSp>
    </p:spTree>
    <p:extLst>
      <p:ext uri="{BB962C8B-B14F-4D97-AF65-F5344CB8AC3E}">
        <p14:creationId xmlns:p14="http://schemas.microsoft.com/office/powerpoint/2010/main" val="133920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3242" y="2821649"/>
            <a:ext cx="5415766" cy="3122647"/>
          </a:xfrm>
          <a:prstGeom prst="rect">
            <a:avLst/>
          </a:prstGeom>
          <a:noFill/>
          <a:ln>
            <a:noFill/>
          </a:ln>
        </p:spPr>
      </p:pic>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3371582" y="4300496"/>
            <a:ext cx="5242162" cy="4351338"/>
          </a:xfrm>
        </p:spPr>
        <p:txBody>
          <a:bodyPr/>
          <a:lstStyle/>
          <a:p>
            <a:pPr marL="0" indent="0" algn="just" fontAlgn="base">
              <a:buNone/>
            </a:pPr>
            <a:r>
              <a:rPr lang="nl-NL" sz="1000">
                <a:latin typeface="Bahnschrift Light" panose="020B0502040204020203" pitchFamily="34" charset="0"/>
                <a:cs typeface="Times New Roman" panose="02020603050405020304" pitchFamily="18" charset="0"/>
              </a:rPr>
              <a:t>​</a:t>
            </a:r>
          </a:p>
          <a:p>
            <a:pPr marL="0" indent="0" algn="just" fontAlgn="base">
              <a:lnSpc>
                <a:spcPct val="107000"/>
              </a:lnSpc>
              <a:buNone/>
            </a:pPr>
            <a:endParaRPr lang="nl-NL" sz="1000">
              <a:latin typeface="Bahnschrift Light" panose="020B0502040204020203" pitchFamily="34" charset="0"/>
              <a:cs typeface="Times New Roman" panose="02020603050405020304" pitchFamily="18" charset="0"/>
            </a:endParaRPr>
          </a:p>
          <a:p>
            <a:pPr algn="just" fontAlgn="base">
              <a:lnSpc>
                <a:spcPct val="107000"/>
              </a:lnSpc>
            </a:pPr>
            <a:endParaRPr lang="nl-NL" sz="1000">
              <a:latin typeface="Bahnschrift Light" panose="020B0502040204020203" pitchFamily="34" charset="0"/>
              <a:cs typeface="Times New Roman" panose="02020603050405020304" pitchFamily="18" charset="0"/>
            </a:endParaRPr>
          </a:p>
          <a:p>
            <a:pPr marL="0" indent="0" algn="l" fontAlgn="base">
              <a:buNone/>
            </a:pPr>
            <a:endParaRPr lang="nl-NL" sz="1000">
              <a:latin typeface="Bahnschrift Light" panose="020B0502040204020203" pitchFamily="34" charset="0"/>
              <a:cs typeface="Times New Roman" panose="02020603050405020304" pitchFamily="18" charset="0"/>
            </a:endParaRPr>
          </a:p>
          <a:p>
            <a:pPr marL="0" indent="0" algn="l" rtl="0" fontAlgn="base">
              <a:buNone/>
            </a:pPr>
            <a:endParaRPr lang="nl-NL" sz="1000">
              <a:solidFill>
                <a:srgbClr val="000000"/>
              </a:solidFill>
            </a:endParaRPr>
          </a:p>
          <a:p>
            <a:pPr marL="0" indent="0">
              <a:buNone/>
            </a:pPr>
            <a:endParaRPr lang="nl-NL" sz="1000"/>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p:txBody>
          <a:bodyPr/>
          <a:lstStyle/>
          <a:p>
            <a:fld id="{8F1BBE37-5799-4774-9025-BCB0297E8107}" type="slidenum">
              <a:rPr lang="nl-NL" smtClean="0"/>
              <a:pPr/>
              <a:t>3</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p:txBody>
          <a:bodyPr/>
          <a:lstStyle/>
          <a:p>
            <a:fld id="{231162C9-2712-E74C-9210-9C57DF012FEC}" type="datetime1">
              <a:rPr lang="en-US" smtClean="0"/>
              <a:t>2/21/2024</a:t>
            </a:fld>
            <a:endParaRPr lang="aa-ET"/>
          </a:p>
        </p:txBody>
      </p:sp>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91360" y="5879078"/>
            <a:ext cx="7763838" cy="0"/>
          </a:xfrm>
          <a:prstGeom prst="line">
            <a:avLst/>
          </a:prstGeom>
          <a:ln w="5715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46706" y="5620509"/>
            <a:ext cx="7369560" cy="0"/>
          </a:xfrm>
          <a:prstGeom prst="line">
            <a:avLst/>
          </a:prstGeom>
          <a:ln w="5715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34006" y="5879589"/>
            <a:ext cx="711200" cy="0"/>
          </a:xfrm>
          <a:prstGeom prst="line">
            <a:avLst/>
          </a:prstGeom>
          <a:ln w="5715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70687" y="583819"/>
            <a:ext cx="5539563" cy="4555836"/>
          </a:xfrm>
          <a:prstGeom prst="rect">
            <a:avLst/>
          </a:prstGeom>
        </p:spPr>
        <p:txBody>
          <a:bodyPr vert="horz" lIns="0" tIns="0" rIns="0" bIns="0" rtlCol="0" anchor="t">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r>
              <a:rPr lang="nl-NL" sz="1000" b="1" dirty="0">
                <a:solidFill>
                  <a:srgbClr val="0AB4E8"/>
                </a:solidFill>
                <a:latin typeface="Bahnschrift Light"/>
                <a:cs typeface="Times New Roman"/>
              </a:rPr>
              <a:t>Startfoto</a:t>
            </a:r>
          </a:p>
          <a:p>
            <a:pPr marL="0" indent="0" algn="just" fontAlgn="base">
              <a:buNone/>
            </a:pPr>
            <a:r>
              <a:rPr lang="nl-NL" sz="1000" dirty="0">
                <a:latin typeface="Bahnschrift Light"/>
                <a:cs typeface="Times New Roman"/>
              </a:rPr>
              <a:t>Bij de regionale bijeenkomst nadere verkenning Toekomstscenario IJsselland* in december 2022 is de behoefte uitgesproken om vooruitlopend op landelijke besluitvorming met het Toekomstscenario aan de slag te gaan. Een startfoto van de situatie met te benutten kansen en ontwikkelingen in IJsselland die een vertaalslag kunnen krijgen moet hierbij helpen. De opbrengst van dit traject is vastgelegd in voorliggende aanpak. Met deze aanpak voor 2024 &amp; 2025 willen we concreet een slag maken op een aantal actielijnen.  </a:t>
            </a:r>
          </a:p>
          <a:p>
            <a:pPr marL="0" indent="0" algn="just" fontAlgn="base">
              <a:buNone/>
            </a:pPr>
            <a:r>
              <a:rPr lang="nl-NL" sz="1000" dirty="0">
                <a:latin typeface="Bahnschrift Light"/>
                <a:cs typeface="Times New Roman"/>
              </a:rPr>
              <a:t>De doorlooptijd van de aanpak sluit aan bij de agenda van het landelijk programma van het Toekomstscenario en landelijke financiering. </a:t>
            </a:r>
            <a:r>
              <a:rPr lang="nl-NL" sz="1000" u="sng" dirty="0">
                <a:solidFill>
                  <a:srgbClr val="4472C4"/>
                </a:solidFill>
                <a:latin typeface="Bahnschrift Light"/>
                <a:cs typeface="Times New Roman"/>
                <a:hlinkClick r:id="rId4" action="ppaction://hlinksldjump">
                  <a:extLst>
                    <a:ext uri="{A12FA001-AC4F-418D-AE19-62706E023703}">
                      <ahyp:hlinkClr xmlns:ahyp="http://schemas.microsoft.com/office/drawing/2018/hyperlinkcolor" val="tx"/>
                    </a:ext>
                  </a:extLst>
                </a:hlinkClick>
              </a:rPr>
              <a:t>Zie</a:t>
            </a:r>
            <a:r>
              <a:rPr lang="nl-NL" sz="1000" u="sng" dirty="0">
                <a:solidFill>
                  <a:srgbClr val="00B0B7"/>
                </a:solidFill>
                <a:latin typeface="Bahnschrift Light"/>
                <a:cs typeface="Times New Roman"/>
                <a:hlinkClick r:id="rId4" action="ppaction://hlinksldjump">
                  <a:extLst>
                    <a:ext uri="{A12FA001-AC4F-418D-AE19-62706E023703}">
                      <ahyp:hlinkClr xmlns:ahyp="http://schemas.microsoft.com/office/drawing/2018/hyperlinkcolor" val="tx"/>
                    </a:ext>
                  </a:extLst>
                </a:hlinkClick>
              </a:rPr>
              <a:t> </a:t>
            </a:r>
            <a:r>
              <a:rPr lang="nl-NL" sz="1000" u="sng" dirty="0">
                <a:solidFill>
                  <a:srgbClr val="4472C4"/>
                </a:solidFill>
                <a:latin typeface="Bahnschrift Light"/>
                <a:cs typeface="Times New Roman"/>
                <a:hlinkClick r:id="rId4" action="ppaction://hlinksldjump">
                  <a:extLst>
                    <a:ext uri="{A12FA001-AC4F-418D-AE19-62706E023703}">
                      <ahyp:hlinkClr xmlns:ahyp="http://schemas.microsoft.com/office/drawing/2018/hyperlinkcolor" val="tx"/>
                    </a:ext>
                  </a:extLst>
                </a:hlinkClick>
              </a:rPr>
              <a:t>planning regionale aanpak en landelijk programma</a:t>
            </a:r>
            <a:r>
              <a:rPr lang="nl-NL" sz="1000" dirty="0">
                <a:latin typeface="Bahnschrift Light"/>
                <a:cs typeface="Times New Roman"/>
              </a:rPr>
              <a:t>. Belangrijke mijlpalen in dit programma zijn de politieke besluitvorming over de vormgeving van de regionale veiligheidsteams eind 2025 en de afronding van het wetgevingstraject voor stelsel- en structuur wijzigingen eind 2026. Op dat moment is regionale besluitvorming over het vervolg gewenst. </a:t>
            </a:r>
          </a:p>
          <a:p>
            <a:pPr marL="0" indent="0" algn="just" fontAlgn="base">
              <a:buNone/>
            </a:pPr>
            <a:endParaRPr lang="nl-NL" sz="1000" dirty="0">
              <a:latin typeface="Bahnschrift Light"/>
              <a:cs typeface="Times New Roman"/>
            </a:endParaRPr>
          </a:p>
          <a:p>
            <a:pPr marL="0" indent="0" algn="just" fontAlgn="base">
              <a:buNone/>
            </a:pPr>
            <a:r>
              <a:rPr lang="nl-NL" sz="1000" dirty="0">
                <a:latin typeface="Bahnschrift Light"/>
                <a:cs typeface="Times New Roman"/>
              </a:rPr>
              <a:t>We spreken in de startfoto over  consequent over: gezin/huishouden. omdat het Toekomstscenario gericht is op alle inwoners  van 0-100, kinderen en volwassenen, huishoudens en gezinnen met en zonder kinderen. </a:t>
            </a:r>
          </a:p>
          <a:p>
            <a:pPr marL="0" indent="0" algn="just" fontAlgn="base">
              <a:buNone/>
            </a:pPr>
            <a:endParaRPr lang="nl-NL" sz="1000" dirty="0">
              <a:latin typeface="Bahnschrift Light" panose="020B0502040204020203" pitchFamily="34" charset="0"/>
              <a:cs typeface="Times New Roman" panose="02020603050405020304" pitchFamily="18" charset="0"/>
            </a:endParaRPr>
          </a:p>
          <a:p>
            <a:pPr marL="0" indent="0" algn="just" fontAlgn="base">
              <a:buFont typeface="Arial" panose="020B0604020202020204" pitchFamily="34" charset="0"/>
              <a:buNone/>
            </a:pPr>
            <a:r>
              <a:rPr lang="nl-NL" sz="1000" b="1" dirty="0">
                <a:solidFill>
                  <a:srgbClr val="0AB4E8"/>
                </a:solidFill>
                <a:latin typeface="Bahnschrift Light"/>
              </a:rPr>
              <a:t>Wat vraagt dit van gemeenten, de regionaal werkende organisaties en de regio?</a:t>
            </a:r>
          </a:p>
          <a:p>
            <a:pPr marL="0" indent="0" algn="just">
              <a:buNone/>
            </a:pPr>
            <a:r>
              <a:rPr lang="nl-NL" sz="1000" b="0" i="0" dirty="0">
                <a:solidFill>
                  <a:srgbClr val="374151"/>
                </a:solidFill>
                <a:effectLst/>
                <a:latin typeface="Bahnschrift Light"/>
              </a:rPr>
              <a:t>De aanpak is gebaseerd op de startfoto die gemaakt is van de regio. Het succes van de aanpak zal afhangen van de betrokkenheid en toewijding van alle belanghebbenden: zowel gemeenten als regionaal werkende organisaties.</a:t>
            </a:r>
            <a:r>
              <a:rPr lang="nl-NL" sz="1000" dirty="0">
                <a:solidFill>
                  <a:srgbClr val="374151"/>
                </a:solidFill>
                <a:latin typeface="Bahnschrift Light"/>
              </a:rPr>
              <a:t> </a:t>
            </a:r>
            <a:endParaRPr lang="nl-NL" sz="1000" b="0" i="0" dirty="0">
              <a:solidFill>
                <a:srgbClr val="374151"/>
              </a:solidFill>
              <a:effectLst/>
              <a:latin typeface="Bahnschrift Light" panose="020B0502040204020203" pitchFamily="34" charset="0"/>
            </a:endParaRPr>
          </a:p>
          <a:p>
            <a:pPr algn="l"/>
            <a:endParaRPr lang="nl-NL" sz="1000" dirty="0">
              <a:solidFill>
                <a:srgbClr val="374151"/>
              </a:solidFill>
              <a:latin typeface="Bahnschrift Light" panose="020B0502040204020203" pitchFamily="34" charset="0"/>
            </a:endParaRPr>
          </a:p>
          <a:p>
            <a:pPr marL="0" indent="0" algn="just">
              <a:buNone/>
            </a:pPr>
            <a:r>
              <a:rPr lang="nl-NL" sz="1000" dirty="0">
                <a:solidFill>
                  <a:srgbClr val="374151"/>
                </a:solidFill>
                <a:latin typeface="Bahnschrift Light"/>
              </a:rPr>
              <a:t>Omdat er verschillen zijn in beleid, organisatie en inrichting  tussen gemeenten is het aan gemeenten zelf om te bepalen waar zij staan ten opzichte van het landelijk Toekomstscenario en </a:t>
            </a:r>
            <a:r>
              <a:rPr lang="nl-NL" sz="1000" b="0" i="0" dirty="0">
                <a:solidFill>
                  <a:srgbClr val="374151"/>
                </a:solidFill>
                <a:effectLst/>
                <a:latin typeface="Bahnschrift Light"/>
              </a:rPr>
              <a:t>ten opzichte van de in dit plan vastgestelde regionale ambities.</a:t>
            </a:r>
            <a:r>
              <a:rPr lang="nl-NL" sz="1000" dirty="0">
                <a:solidFill>
                  <a:srgbClr val="374151"/>
                </a:solidFill>
                <a:latin typeface="Bahnschrift Light"/>
              </a:rPr>
              <a:t> Regionaal werkende organisaties en gemeenten hebben hierin ieder een eigen taak en verantwoordelijkheid en we zijn samen, als netwerk, verantwoordelijk voor het geheel. </a:t>
            </a:r>
            <a:r>
              <a:rPr lang="nl-NL" sz="1000" u="sng" dirty="0">
                <a:solidFill>
                  <a:srgbClr val="4472C4"/>
                </a:solidFill>
                <a:latin typeface="Bahnschrift Light"/>
                <a:hlinkClick r:id="rId5" action="ppaction://hlinksldjump">
                  <a:extLst>
                    <a:ext uri="{A12FA001-AC4F-418D-AE19-62706E023703}">
                      <ahyp:hlinkClr xmlns:ahyp="http://schemas.microsoft.com/office/drawing/2018/hyperlinkcolor" val="tx"/>
                    </a:ext>
                  </a:extLst>
                </a:hlinkClick>
              </a:rPr>
              <a:t>Zie: Wat is hiervoor nodig</a:t>
            </a:r>
            <a:r>
              <a:rPr lang="nl-NL" sz="1000" u="sng" dirty="0">
                <a:solidFill>
                  <a:srgbClr val="4472C4"/>
                </a:solidFill>
                <a:latin typeface="Bahnschrift Light"/>
              </a:rPr>
              <a:t>?</a:t>
            </a:r>
          </a:p>
          <a:p>
            <a:pPr marL="0" indent="0" algn="just">
              <a:buNone/>
            </a:pPr>
            <a:endParaRPr lang="nl-NL" sz="1000" u="sng" dirty="0">
              <a:solidFill>
                <a:srgbClr val="4472C4"/>
              </a:solidFill>
              <a:latin typeface="Bahnschrift Light"/>
            </a:endParaRPr>
          </a:p>
          <a:p>
            <a:pPr marL="0" indent="0" algn="just">
              <a:buNone/>
            </a:pPr>
            <a:endParaRPr lang="nl-NL" sz="1000" u="sng" dirty="0">
              <a:solidFill>
                <a:srgbClr val="4472C4"/>
              </a:solidFill>
              <a:latin typeface="Bahnschrift Light"/>
            </a:endParaRPr>
          </a:p>
          <a:p>
            <a:pPr marL="0" indent="0" algn="just"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dirty="0">
              <a:solidFill>
                <a:srgbClr val="000000"/>
              </a:solidFill>
            </a:endParaRPr>
          </a:p>
          <a:p>
            <a:pPr marL="0" indent="0">
              <a:buFont typeface="Arial" panose="020B0604020202020204" pitchFamily="34" charset="0"/>
              <a:buNone/>
            </a:pPr>
            <a:endParaRPr lang="nl-NL" sz="1000" dirty="0"/>
          </a:p>
        </p:txBody>
      </p:sp>
      <p:pic>
        <p:nvPicPr>
          <p:cNvPr id="7" name="Afbeelding 6">
            <a:hlinkClick r:id="rId6" action="ppaction://hlinksldjump"/>
            <a:extLst>
              <a:ext uri="{FF2B5EF4-FFF2-40B4-BE49-F238E27FC236}">
                <a16:creationId xmlns:a16="http://schemas.microsoft.com/office/drawing/2014/main" id="{C32AA893-D2E2-145F-CA94-625506FD4F8D}"/>
              </a:ext>
            </a:extLst>
          </p:cNvPr>
          <p:cNvPicPr>
            <a:picLocks noChangeAspect="1"/>
          </p:cNvPicPr>
          <p:nvPr/>
        </p:nvPicPr>
        <p:blipFill rotWithShape="1">
          <a:blip r:embed="rId7"/>
          <a:srcRect l="51635"/>
          <a:stretch/>
        </p:blipFill>
        <p:spPr>
          <a:xfrm>
            <a:off x="11100816" y="6059418"/>
            <a:ext cx="654156" cy="666750"/>
          </a:xfrm>
          <a:prstGeom prst="rect">
            <a:avLst/>
          </a:prstGeom>
        </p:spPr>
      </p:pic>
      <p:pic>
        <p:nvPicPr>
          <p:cNvPr id="8" name="Afbeelding 7">
            <a:hlinkClick r:id="rId8" action="ppaction://hlinksldjump"/>
            <a:extLst>
              <a:ext uri="{FF2B5EF4-FFF2-40B4-BE49-F238E27FC236}">
                <a16:creationId xmlns:a16="http://schemas.microsoft.com/office/drawing/2014/main" id="{93C33727-7369-3FE6-D57F-5DD272040835}"/>
              </a:ext>
            </a:extLst>
          </p:cNvPr>
          <p:cNvPicPr>
            <a:picLocks noChangeAspect="1"/>
          </p:cNvPicPr>
          <p:nvPr/>
        </p:nvPicPr>
        <p:blipFill rotWithShape="1">
          <a:blip r:embed="rId7"/>
          <a:srcRect t="1" r="50000" b="-6229"/>
          <a:stretch/>
        </p:blipFill>
        <p:spPr>
          <a:xfrm>
            <a:off x="10432880" y="6059418"/>
            <a:ext cx="676275" cy="708279"/>
          </a:xfrm>
          <a:prstGeom prst="rect">
            <a:avLst/>
          </a:prstGeom>
        </p:spPr>
      </p:pic>
      <p:sp>
        <p:nvSpPr>
          <p:cNvPr id="4" name="Tekstvak 3">
            <a:extLst>
              <a:ext uri="{FF2B5EF4-FFF2-40B4-BE49-F238E27FC236}">
                <a16:creationId xmlns:a16="http://schemas.microsoft.com/office/drawing/2014/main" id="{0001EFE6-1648-614F-F5DF-AF8884AD434C}"/>
              </a:ext>
            </a:extLst>
          </p:cNvPr>
          <p:cNvSpPr txBox="1"/>
          <p:nvPr/>
        </p:nvSpPr>
        <p:spPr>
          <a:xfrm>
            <a:off x="587474" y="6033587"/>
            <a:ext cx="5622776" cy="553998"/>
          </a:xfrm>
          <a:prstGeom prst="rect">
            <a:avLst/>
          </a:prstGeom>
          <a:noFill/>
        </p:spPr>
        <p:txBody>
          <a:bodyPr wrap="square">
            <a:spAutoFit/>
          </a:bodyPr>
          <a:lstStyle/>
          <a:p>
            <a:r>
              <a:rPr lang="nl-NL" sz="1000" i="1">
                <a:solidFill>
                  <a:srgbClr val="374151"/>
                </a:solidFill>
                <a:latin typeface="Bahnschrift Light"/>
              </a:rPr>
              <a:t>* De regio IJsselland bestaat uit de gemeenten Dalfsen, Deventer, Hardenberg, Kampen, Olst-Wijhe, Ommen, Raalte, Staphorst, Steenwijkerland, Zwartewaterland en Zwolle (centrumgemeente).</a:t>
            </a:r>
          </a:p>
        </p:txBody>
      </p:sp>
      <p:sp>
        <p:nvSpPr>
          <p:cNvPr id="16" name="Tekstvak 15">
            <a:extLst>
              <a:ext uri="{FF2B5EF4-FFF2-40B4-BE49-F238E27FC236}">
                <a16:creationId xmlns:a16="http://schemas.microsoft.com/office/drawing/2014/main" id="{186DBFC8-5648-153B-B99C-4DAF37FE3F83}"/>
              </a:ext>
            </a:extLst>
          </p:cNvPr>
          <p:cNvSpPr txBox="1"/>
          <p:nvPr/>
        </p:nvSpPr>
        <p:spPr>
          <a:xfrm>
            <a:off x="6379535" y="629309"/>
            <a:ext cx="5242162" cy="1477328"/>
          </a:xfrm>
          <a:prstGeom prst="rect">
            <a:avLst/>
          </a:prstGeom>
          <a:noFill/>
        </p:spPr>
        <p:txBody>
          <a:bodyPr wrap="square">
            <a:spAutoFit/>
          </a:bodyPr>
          <a:lstStyle/>
          <a:p>
            <a:pPr marL="0" indent="0" fontAlgn="base">
              <a:buFont typeface="Arial" panose="020B0604020202020204" pitchFamily="34" charset="0"/>
              <a:buNone/>
            </a:pPr>
            <a:r>
              <a:rPr lang="nl-NL" sz="1000" b="1" i="1">
                <a:solidFill>
                  <a:srgbClr val="9C3B6C"/>
                </a:solidFill>
                <a:latin typeface="Bahnschrift Light" panose="020B0502040204020203" pitchFamily="34" charset="0"/>
                <a:cs typeface="Times New Roman" panose="02020603050405020304" pitchFamily="18" charset="0"/>
              </a:rPr>
              <a:t>Leeswijzer: </a:t>
            </a:r>
          </a:p>
          <a:p>
            <a:pPr marL="171450" indent="-171450" fontAlgn="base">
              <a:buFont typeface="Arial" panose="020B0604020202020204" pitchFamily="34" charset="0"/>
              <a:buChar char="•"/>
            </a:pPr>
            <a:r>
              <a:rPr lang="nl-NL" sz="1000" i="1">
                <a:solidFill>
                  <a:srgbClr val="9C3B6C"/>
                </a:solidFill>
                <a:latin typeface="Bahnschrift Light" panose="020B0502040204020203" pitchFamily="34" charset="0"/>
                <a:cs typeface="Times New Roman" panose="02020603050405020304" pitchFamily="18" charset="0"/>
              </a:rPr>
              <a:t>In deze regionale aanpak zijn eerst de </a:t>
            </a:r>
            <a:r>
              <a:rPr lang="nl-NL" sz="1000" i="1" u="sng">
                <a:solidFill>
                  <a:srgbClr val="9C3B6C"/>
                </a:solidFill>
                <a:latin typeface="Bahnschrift Light" panose="020B0502040204020203" pitchFamily="34"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gezamenlijke vertrekpunten </a:t>
            </a:r>
            <a:r>
              <a:rPr lang="nl-NL" sz="1000" i="1">
                <a:solidFill>
                  <a:srgbClr val="9C3B6C"/>
                </a:solidFill>
                <a:latin typeface="Bahnschrift Light" panose="020B0502040204020203" pitchFamily="34" charset="0"/>
                <a:cs typeface="Times New Roman" panose="02020603050405020304" pitchFamily="18" charset="0"/>
              </a:rPr>
              <a:t>voor de regio uitgewerkt, gevolgd door </a:t>
            </a:r>
            <a:r>
              <a:rPr lang="nl-NL" sz="1000" i="1">
                <a:solidFill>
                  <a:srgbClr val="9C3B6C"/>
                </a:solidFill>
                <a:latin typeface="Bahnschrift Light" panose="020B0502040204020203" pitchFamily="34"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wat inwoners van de regio mogen verwachten</a:t>
            </a:r>
            <a:r>
              <a:rPr lang="nl-NL" sz="1000" i="1">
                <a:solidFill>
                  <a:srgbClr val="9C3B6C"/>
                </a:solidFill>
                <a:latin typeface="Bahnschrift Light" panose="020B0502040204020203" pitchFamily="34" charset="0"/>
                <a:cs typeface="Times New Roman" panose="02020603050405020304" pitchFamily="18" charset="0"/>
              </a:rPr>
              <a:t>. Daarna schetsen we de </a:t>
            </a:r>
            <a:r>
              <a:rPr lang="nl-NL" sz="1000" i="1">
                <a:solidFill>
                  <a:srgbClr val="9C3B6C"/>
                </a:solidFill>
                <a:latin typeface="Bahnschrift Light" panose="020B0502040204020203" pitchFamily="34"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concrete vertaling voor 2024 &amp; 2025 in 7 actielijnen</a:t>
            </a:r>
            <a:r>
              <a:rPr lang="nl-NL" sz="1000" i="1">
                <a:solidFill>
                  <a:srgbClr val="9C3B6C"/>
                </a:solidFill>
                <a:latin typeface="Bahnschrift Light" panose="020B0502040204020203" pitchFamily="34" charset="0"/>
                <a:cs typeface="Times New Roman" panose="02020603050405020304" pitchFamily="18" charset="0"/>
              </a:rPr>
              <a:t>. We sluiten af met </a:t>
            </a:r>
            <a:r>
              <a:rPr lang="nl-NL" sz="1000" i="1">
                <a:solidFill>
                  <a:srgbClr val="9C3B6C"/>
                </a:solidFill>
                <a:latin typeface="Bahnschrift Light" panose="020B0502040204020203" pitchFamily="34"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wat hiervoor nodig is </a:t>
            </a:r>
            <a:r>
              <a:rPr lang="nl-NL" sz="1000" i="1">
                <a:solidFill>
                  <a:srgbClr val="9C3B6C"/>
                </a:solidFill>
                <a:latin typeface="Bahnschrift Light" panose="020B0502040204020203" pitchFamily="34" charset="0"/>
                <a:cs typeface="Times New Roman" panose="02020603050405020304" pitchFamily="18" charset="0"/>
              </a:rPr>
              <a:t>in programmastructuur, planning en begroting. </a:t>
            </a:r>
          </a:p>
          <a:p>
            <a:pPr marL="171450" indent="-171450" fontAlgn="base">
              <a:buFont typeface="Arial" panose="020B0604020202020204" pitchFamily="34" charset="0"/>
              <a:buChar char="•"/>
            </a:pPr>
            <a:r>
              <a:rPr lang="nl-NL" sz="1000" i="1">
                <a:solidFill>
                  <a:srgbClr val="9C3B6C"/>
                </a:solidFill>
                <a:latin typeface="Bahnschrift Light" panose="020B0502040204020203" pitchFamily="34" charset="0"/>
                <a:cs typeface="Times New Roman" panose="02020603050405020304" pitchFamily="18" charset="0"/>
              </a:rPr>
              <a:t>Voor een </a:t>
            </a:r>
            <a:r>
              <a:rPr lang="nl-NL" sz="1000" i="1">
                <a:solidFill>
                  <a:srgbClr val="9C3B6C"/>
                </a:solidFill>
                <a:latin typeface="Bahnschrift Light" panose="020B0502040204020203" pitchFamily="34" charset="0"/>
                <a:cs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samenvatting van de belangrijkste resultaten van de startfoto </a:t>
            </a:r>
            <a:r>
              <a:rPr lang="nl-NL" sz="1000" i="1">
                <a:solidFill>
                  <a:srgbClr val="9C3B6C"/>
                </a:solidFill>
                <a:latin typeface="Bahnschrift Light" panose="020B0502040204020203" pitchFamily="34" charset="0"/>
                <a:cs typeface="Times New Roman" panose="02020603050405020304" pitchFamily="18" charset="0"/>
              </a:rPr>
              <a:t>verwijzen we naar de bijlage.</a:t>
            </a:r>
          </a:p>
          <a:p>
            <a:pPr marL="171450" indent="-171450" fontAlgn="base">
              <a:buFont typeface="Arial" panose="020B0604020202020204" pitchFamily="34" charset="0"/>
              <a:buChar char="•"/>
            </a:pPr>
            <a:r>
              <a:rPr lang="nl-NL" sz="1000" i="1" kern="100">
                <a:solidFill>
                  <a:srgbClr val="9C3B6C"/>
                </a:solidFill>
                <a:latin typeface="Bahnschrift Light" panose="020B0502040204020203" pitchFamily="34" charset="0"/>
                <a:ea typeface="Century Gothic" panose="020B0502020202020204" pitchFamily="34" charset="0"/>
                <a:cs typeface="Century Gothic" panose="020B0502020202020204" pitchFamily="34" charset="0"/>
              </a:rPr>
              <a:t>Met de pijlen onderin de pagina en via de links in het document kunt u eenvoudig door het document navigeren. </a:t>
            </a:r>
            <a:endParaRPr lang="nl-NL" sz="1000" i="1">
              <a:solidFill>
                <a:srgbClr val="9C3B6C"/>
              </a:solidFill>
              <a:latin typeface="Bahnschrift Ligh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318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D120DFE-F66A-0FB7-0A5B-70FEAC7F05F3}"/>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D061DEEA-A5D8-72F1-71F6-AF1611AA806E}"/>
              </a:ext>
            </a:extLst>
          </p:cNvPr>
          <p:cNvSpPr>
            <a:spLocks noGrp="1"/>
          </p:cNvSpPr>
          <p:nvPr>
            <p:ph type="sldNum" sz="quarter" idx="4"/>
          </p:nvPr>
        </p:nvSpPr>
        <p:spPr/>
        <p:txBody>
          <a:bodyPr/>
          <a:lstStyle/>
          <a:p>
            <a:fld id="{8F1BBE37-5799-4774-9025-BCB0297E8107}" type="slidenum">
              <a:rPr lang="nl-NL" smtClean="0"/>
              <a:pPr/>
              <a:t>4</a:t>
            </a:fld>
            <a:endParaRPr lang="nl-NL"/>
          </a:p>
        </p:txBody>
      </p:sp>
      <p:sp>
        <p:nvSpPr>
          <p:cNvPr id="6" name="Tijdelijke aanduiding voor datum 5">
            <a:extLst>
              <a:ext uri="{FF2B5EF4-FFF2-40B4-BE49-F238E27FC236}">
                <a16:creationId xmlns:a16="http://schemas.microsoft.com/office/drawing/2014/main" id="{CCE05F43-C31E-BF82-4F0A-F5D35A09871E}"/>
              </a:ext>
            </a:extLst>
          </p:cNvPr>
          <p:cNvSpPr>
            <a:spLocks noGrp="1"/>
          </p:cNvSpPr>
          <p:nvPr>
            <p:ph type="dt" sz="half" idx="2"/>
          </p:nvPr>
        </p:nvSpPr>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5E909936-EEF2-2780-5E44-32EF7E1FA165}"/>
              </a:ext>
            </a:extLst>
          </p:cNvPr>
          <p:cNvSpPr>
            <a:spLocks noGrp="1"/>
          </p:cNvSpPr>
          <p:nvPr/>
        </p:nvSpPr>
        <p:spPr>
          <a:xfrm>
            <a:off x="496052" y="87107"/>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9B175C"/>
                </a:solidFill>
                <a:latin typeface="Bahnschrift Light"/>
              </a:rPr>
              <a:t>Wat mag de inwoner van ons verwachten? </a:t>
            </a:r>
          </a:p>
        </p:txBody>
      </p:sp>
      <p:pic>
        <p:nvPicPr>
          <p:cNvPr id="10" name="Afbeelding 3" descr="signature_921852337">
            <a:extLst>
              <a:ext uri="{FF2B5EF4-FFF2-40B4-BE49-F238E27FC236}">
                <a16:creationId xmlns:a16="http://schemas.microsoft.com/office/drawing/2014/main" id="{1AE57321-E588-798C-E97C-648B07FDC9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0AE81F2C-2CB3-A920-0974-FA12AFADC4AB}"/>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23EADAED-A51B-4907-A891-942988D78D62}"/>
              </a:ext>
            </a:extLst>
          </p:cNvPr>
          <p:cNvCxnSpPr>
            <a:cxnSpLocks/>
          </p:cNvCxnSpPr>
          <p:nvPr/>
        </p:nvCxnSpPr>
        <p:spPr>
          <a:xfrm flipH="1">
            <a:off x="646706" y="1346630"/>
            <a:ext cx="7967038"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F6DE8702-965E-633C-4C9F-24F02F0D1D86}"/>
              </a:ext>
            </a:extLst>
          </p:cNvPr>
          <p:cNvCxnSpPr>
            <a:cxnSpLocks/>
          </p:cNvCxnSpPr>
          <p:nvPr/>
        </p:nvCxnSpPr>
        <p:spPr>
          <a:xfrm>
            <a:off x="646706"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7" name="Tekstvak 6">
            <a:extLst>
              <a:ext uri="{FF2B5EF4-FFF2-40B4-BE49-F238E27FC236}">
                <a16:creationId xmlns:a16="http://schemas.microsoft.com/office/drawing/2014/main" id="{B5818526-935D-964D-9E0C-1A8C24350CD4}"/>
              </a:ext>
            </a:extLst>
          </p:cNvPr>
          <p:cNvSpPr txBox="1"/>
          <p:nvPr/>
        </p:nvSpPr>
        <p:spPr>
          <a:xfrm>
            <a:off x="536332" y="1678770"/>
            <a:ext cx="5381919" cy="1785104"/>
          </a:xfrm>
          <a:prstGeom prst="rect">
            <a:avLst/>
          </a:prstGeom>
          <a:noFill/>
        </p:spPr>
        <p:txBody>
          <a:bodyPr wrap="square">
            <a:spAutoFit/>
          </a:bodyPr>
          <a:lstStyle/>
          <a:p>
            <a:pPr algn="just"/>
            <a:r>
              <a:rPr lang="nl-NL" sz="1000" dirty="0">
                <a:solidFill>
                  <a:srgbClr val="02B5EB"/>
                </a:solidFill>
                <a:latin typeface="Bahnschrift Light" panose="020B0502040204020203" pitchFamily="34" charset="0"/>
                <a:cs typeface="Times New Roman" panose="02020603050405020304" pitchFamily="18" charset="0"/>
              </a:rPr>
              <a:t>Iedereen wil een fijn thuis, waar of met wie je ook woont. Als het thuis (acuut of structureel) onveilig is, is hulp of bescherming nodig. Alle gemeenten en organisaties in IJsselland zijn daar verantwoordelijk hiervoor. </a:t>
            </a:r>
          </a:p>
          <a:p>
            <a:pPr algn="just"/>
            <a:endParaRPr lang="nl-NL" sz="1000" dirty="0">
              <a:solidFill>
                <a:srgbClr val="02B5EB"/>
              </a:solidFill>
              <a:latin typeface="Bahnschrift Light" panose="020B0502040204020203" pitchFamily="34" charset="0"/>
              <a:cs typeface="Times New Roman" panose="02020603050405020304" pitchFamily="18" charset="0"/>
            </a:endParaRPr>
          </a:p>
          <a:p>
            <a:pPr marL="285750" indent="-285750" algn="just">
              <a:buClr>
                <a:srgbClr val="EF332A"/>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We zijn gemakkelijk bereikbaar en vertellen openlijk wat we doen.</a:t>
            </a:r>
          </a:p>
          <a:p>
            <a:pPr marL="285750" indent="-285750" algn="just">
              <a:buClr>
                <a:srgbClr val="EF332A"/>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We zorgen dat er voor elk gezin/huishouden een vertrouwd gezicht is.</a:t>
            </a:r>
          </a:p>
          <a:p>
            <a:pPr marL="285750" indent="-285750" algn="just">
              <a:buClr>
                <a:srgbClr val="EF332A"/>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We praten met alle leden van het gezin/huishouden en luisteren naar hun verhaal. </a:t>
            </a:r>
          </a:p>
          <a:p>
            <a:pPr marL="285750" indent="-285750" algn="just">
              <a:buClr>
                <a:srgbClr val="EF332A"/>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We nemen de tijd om samen te kijken of hulp nodig is. </a:t>
            </a:r>
          </a:p>
          <a:p>
            <a:pPr marL="285750" indent="-285750" algn="just">
              <a:buClr>
                <a:srgbClr val="EF332A"/>
              </a:buClr>
              <a:buFont typeface="Wingdings" panose="05000000000000000000" pitchFamily="2" charset="2"/>
              <a:buChar char="ü"/>
            </a:pPr>
            <a:r>
              <a:rPr lang="nl-NL" sz="1000" dirty="0">
                <a:latin typeface="Bahnschrift Light" panose="020B0502040204020203" pitchFamily="34" charset="0"/>
                <a:cs typeface="Times New Roman" panose="02020603050405020304" pitchFamily="18" charset="0"/>
              </a:rPr>
              <a:t>Als er hulp nodig is, zoeken we samen met het gezin/huishouden naar manieren om te helpen. Dit kan van alles zijn, zoals zorg, veiligheid, school, geld, en andere dingen waar u mee zit. Dit is altijd maatwerk. </a:t>
            </a:r>
          </a:p>
        </p:txBody>
      </p:sp>
      <p:grpSp>
        <p:nvGrpSpPr>
          <p:cNvPr id="52" name="Groep 51">
            <a:extLst>
              <a:ext uri="{FF2B5EF4-FFF2-40B4-BE49-F238E27FC236}">
                <a16:creationId xmlns:a16="http://schemas.microsoft.com/office/drawing/2014/main" id="{14AF0053-7C74-561F-B258-3DF5AE27DC26}"/>
              </a:ext>
            </a:extLst>
          </p:cNvPr>
          <p:cNvGrpSpPr/>
          <p:nvPr/>
        </p:nvGrpSpPr>
        <p:grpSpPr>
          <a:xfrm>
            <a:off x="767946" y="3429000"/>
            <a:ext cx="4378192" cy="2375808"/>
            <a:chOff x="6928483" y="4909963"/>
            <a:chExt cx="4057650" cy="1666492"/>
          </a:xfrm>
        </p:grpSpPr>
        <p:grpSp>
          <p:nvGrpSpPr>
            <p:cNvPr id="44" name="Groep 43">
              <a:extLst>
                <a:ext uri="{FF2B5EF4-FFF2-40B4-BE49-F238E27FC236}">
                  <a16:creationId xmlns:a16="http://schemas.microsoft.com/office/drawing/2014/main" id="{67AF0172-44BB-F469-23BC-704EDD29E654}"/>
                </a:ext>
              </a:extLst>
            </p:cNvPr>
            <p:cNvGrpSpPr/>
            <p:nvPr/>
          </p:nvGrpSpPr>
          <p:grpSpPr>
            <a:xfrm>
              <a:off x="6928483" y="4909963"/>
              <a:ext cx="4057650" cy="1666492"/>
              <a:chOff x="6928483" y="4909963"/>
              <a:chExt cx="4057650" cy="1666492"/>
            </a:xfrm>
          </p:grpSpPr>
          <p:pic>
            <p:nvPicPr>
              <p:cNvPr id="41" name="Afbeelding 40">
                <a:extLst>
                  <a:ext uri="{FF2B5EF4-FFF2-40B4-BE49-F238E27FC236}">
                    <a16:creationId xmlns:a16="http://schemas.microsoft.com/office/drawing/2014/main" id="{9DDF96A4-14D2-2BD5-F076-B8BDA4C9329A}"/>
                  </a:ext>
                </a:extLst>
              </p:cNvPr>
              <p:cNvPicPr>
                <a:picLocks noChangeAspect="1"/>
              </p:cNvPicPr>
              <p:nvPr/>
            </p:nvPicPr>
            <p:blipFill>
              <a:blip r:embed="rId4"/>
              <a:stretch>
                <a:fillRect/>
              </a:stretch>
            </p:blipFill>
            <p:spPr>
              <a:xfrm>
                <a:off x="6928483" y="5004830"/>
                <a:ext cx="4057650" cy="1571625"/>
              </a:xfrm>
              <a:prstGeom prst="rect">
                <a:avLst/>
              </a:prstGeom>
            </p:spPr>
          </p:pic>
          <p:sp>
            <p:nvSpPr>
              <p:cNvPr id="43" name="Rechthoek 42">
                <a:extLst>
                  <a:ext uri="{FF2B5EF4-FFF2-40B4-BE49-F238E27FC236}">
                    <a16:creationId xmlns:a16="http://schemas.microsoft.com/office/drawing/2014/main" id="{9FDE20D6-CE76-8761-F37C-D1FD2159F301}"/>
                  </a:ext>
                </a:extLst>
              </p:cNvPr>
              <p:cNvSpPr/>
              <p:nvPr/>
            </p:nvSpPr>
            <p:spPr>
              <a:xfrm>
                <a:off x="7641712" y="4909963"/>
                <a:ext cx="2487186" cy="5589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Parallellogram 44">
              <a:extLst>
                <a:ext uri="{FF2B5EF4-FFF2-40B4-BE49-F238E27FC236}">
                  <a16:creationId xmlns:a16="http://schemas.microsoft.com/office/drawing/2014/main" id="{7C942E7F-516E-B562-1627-D4EC6F6CD6F5}"/>
                </a:ext>
              </a:extLst>
            </p:cNvPr>
            <p:cNvSpPr/>
            <p:nvPr/>
          </p:nvSpPr>
          <p:spPr>
            <a:xfrm>
              <a:off x="7522851" y="5900999"/>
              <a:ext cx="673705" cy="283538"/>
            </a:xfrm>
            <a:prstGeom prst="parallelogram">
              <a:avLst>
                <a:gd name="adj" fmla="val 5901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Parallellogram 45">
              <a:extLst>
                <a:ext uri="{FF2B5EF4-FFF2-40B4-BE49-F238E27FC236}">
                  <a16:creationId xmlns:a16="http://schemas.microsoft.com/office/drawing/2014/main" id="{2908B387-5F16-5916-B57D-93C62890D626}"/>
                </a:ext>
              </a:extLst>
            </p:cNvPr>
            <p:cNvSpPr/>
            <p:nvPr/>
          </p:nvSpPr>
          <p:spPr>
            <a:xfrm rot="3625297">
              <a:off x="10078055" y="5853517"/>
              <a:ext cx="471746" cy="371423"/>
            </a:xfrm>
            <a:prstGeom prst="parallelogram">
              <a:avLst>
                <a:gd name="adj" fmla="val 5901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04A66277-7C6B-C8AE-21B4-647739C45B88}"/>
                </a:ext>
              </a:extLst>
            </p:cNvPr>
            <p:cNvSpPr/>
            <p:nvPr/>
          </p:nvSpPr>
          <p:spPr>
            <a:xfrm>
              <a:off x="8679656" y="5816009"/>
              <a:ext cx="493116" cy="691960"/>
            </a:xfrm>
            <a:prstGeom prst="rect">
              <a:avLst/>
            </a:prstGeom>
            <a:solidFill>
              <a:srgbClr val="9C3B6C"/>
            </a:solidFill>
            <a:ln>
              <a:solidFill>
                <a:srgbClr val="9C3B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912CF80A-02AA-0209-1D2B-81AE93D9B0A9}"/>
                </a:ext>
              </a:extLst>
            </p:cNvPr>
            <p:cNvSpPr/>
            <p:nvPr/>
          </p:nvSpPr>
          <p:spPr>
            <a:xfrm>
              <a:off x="8707840" y="5920242"/>
              <a:ext cx="414895" cy="87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AD2953EB-1DD1-FDE7-5286-9968259D81FA}"/>
                </a:ext>
              </a:extLst>
            </p:cNvPr>
            <p:cNvSpPr/>
            <p:nvPr/>
          </p:nvSpPr>
          <p:spPr>
            <a:xfrm>
              <a:off x="8711386" y="6062010"/>
              <a:ext cx="414895" cy="87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7CB8AB99-25C6-4690-AF1A-3BC97AF76B5B}"/>
                </a:ext>
              </a:extLst>
            </p:cNvPr>
            <p:cNvSpPr/>
            <p:nvPr/>
          </p:nvSpPr>
          <p:spPr>
            <a:xfrm>
              <a:off x="8718766" y="6203778"/>
              <a:ext cx="414895" cy="87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D807A716-1CB1-9F33-4C30-E5E8C683C182}"/>
                </a:ext>
              </a:extLst>
            </p:cNvPr>
            <p:cNvSpPr/>
            <p:nvPr/>
          </p:nvSpPr>
          <p:spPr>
            <a:xfrm>
              <a:off x="10799791" y="5273749"/>
              <a:ext cx="124154" cy="1234219"/>
            </a:xfrm>
            <a:prstGeom prst="rect">
              <a:avLst/>
            </a:prstGeom>
            <a:solidFill>
              <a:srgbClr val="9C3B6C"/>
            </a:solidFill>
            <a:ln>
              <a:solidFill>
                <a:srgbClr val="9C3B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3" name="Pijl: omhoog/omlaag 52">
            <a:extLst>
              <a:ext uri="{FF2B5EF4-FFF2-40B4-BE49-F238E27FC236}">
                <a16:creationId xmlns:a16="http://schemas.microsoft.com/office/drawing/2014/main" id="{E353853C-6FD5-9DBA-5B7C-26FC0740DD2A}"/>
              </a:ext>
            </a:extLst>
          </p:cNvPr>
          <p:cNvSpPr/>
          <p:nvPr/>
        </p:nvSpPr>
        <p:spPr>
          <a:xfrm rot="5400000">
            <a:off x="5909834" y="4760671"/>
            <a:ext cx="527445" cy="1384630"/>
          </a:xfrm>
          <a:prstGeom prst="upDownArrow">
            <a:avLst/>
          </a:prstGeom>
          <a:solidFill>
            <a:srgbClr val="CDEAFC"/>
          </a:solidFill>
          <a:ln>
            <a:solidFill>
              <a:srgbClr val="CDE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2" name="Groep 41">
            <a:extLst>
              <a:ext uri="{FF2B5EF4-FFF2-40B4-BE49-F238E27FC236}">
                <a16:creationId xmlns:a16="http://schemas.microsoft.com/office/drawing/2014/main" id="{EC1D2429-3C19-C572-6524-7E28B8F752C6}"/>
              </a:ext>
            </a:extLst>
          </p:cNvPr>
          <p:cNvGrpSpPr/>
          <p:nvPr/>
        </p:nvGrpSpPr>
        <p:grpSpPr>
          <a:xfrm>
            <a:off x="7281361" y="3839259"/>
            <a:ext cx="3738884" cy="2083413"/>
            <a:chOff x="6724164" y="2610672"/>
            <a:chExt cx="4462272" cy="3416313"/>
          </a:xfrm>
        </p:grpSpPr>
        <p:sp>
          <p:nvSpPr>
            <p:cNvPr id="36" name="Ovaal 35">
              <a:extLst>
                <a:ext uri="{FF2B5EF4-FFF2-40B4-BE49-F238E27FC236}">
                  <a16:creationId xmlns:a16="http://schemas.microsoft.com/office/drawing/2014/main" id="{0F26E958-C4BE-B078-CEFD-580B77B65F39}"/>
                </a:ext>
              </a:extLst>
            </p:cNvPr>
            <p:cNvSpPr/>
            <p:nvPr/>
          </p:nvSpPr>
          <p:spPr>
            <a:xfrm>
              <a:off x="6724164" y="2610672"/>
              <a:ext cx="4462272" cy="3416313"/>
            </a:xfrm>
            <a:custGeom>
              <a:avLst/>
              <a:gdLst>
                <a:gd name="connsiteX0" fmla="*/ 0 w 4462272"/>
                <a:gd name="connsiteY0" fmla="*/ 1708157 h 3416313"/>
                <a:gd name="connsiteX1" fmla="*/ 2231136 w 4462272"/>
                <a:gd name="connsiteY1" fmla="*/ 0 h 3416313"/>
                <a:gd name="connsiteX2" fmla="*/ 4462272 w 4462272"/>
                <a:gd name="connsiteY2" fmla="*/ 1708157 h 3416313"/>
                <a:gd name="connsiteX3" fmla="*/ 2231136 w 4462272"/>
                <a:gd name="connsiteY3" fmla="*/ 3416314 h 3416313"/>
                <a:gd name="connsiteX4" fmla="*/ 0 w 4462272"/>
                <a:gd name="connsiteY4" fmla="*/ 1708157 h 341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272" h="3416313" extrusionOk="0">
                  <a:moveTo>
                    <a:pt x="0" y="1708157"/>
                  </a:moveTo>
                  <a:cubicBezTo>
                    <a:pt x="-40151" y="766485"/>
                    <a:pt x="1037006" y="37450"/>
                    <a:pt x="2231136" y="0"/>
                  </a:cubicBezTo>
                  <a:cubicBezTo>
                    <a:pt x="3478217" y="30497"/>
                    <a:pt x="4467906" y="936711"/>
                    <a:pt x="4462272" y="1708157"/>
                  </a:cubicBezTo>
                  <a:cubicBezTo>
                    <a:pt x="4383857" y="2533241"/>
                    <a:pt x="3540877" y="3510040"/>
                    <a:pt x="2231136" y="3416314"/>
                  </a:cubicBezTo>
                  <a:cubicBezTo>
                    <a:pt x="1021859" y="3330968"/>
                    <a:pt x="65370" y="2773423"/>
                    <a:pt x="0" y="1708157"/>
                  </a:cubicBezTo>
                  <a:close/>
                </a:path>
              </a:pathLst>
            </a:custGeom>
            <a:noFill/>
            <a:ln w="57150">
              <a:solidFill>
                <a:srgbClr val="9C3B6C"/>
              </a:solidFill>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descr="Kruipende baby met effen opvulling">
              <a:extLst>
                <a:ext uri="{FF2B5EF4-FFF2-40B4-BE49-F238E27FC236}">
                  <a16:creationId xmlns:a16="http://schemas.microsoft.com/office/drawing/2014/main" id="{F833DF53-EDC7-CA93-544F-0144E50CF3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4779" y="3700038"/>
              <a:ext cx="914400" cy="914400"/>
            </a:xfrm>
            <a:prstGeom prst="rect">
              <a:avLst/>
            </a:prstGeom>
          </p:spPr>
        </p:pic>
        <p:pic>
          <p:nvPicPr>
            <p:cNvPr id="17" name="Graphic 16" descr="Groep mannen met effen opvulling">
              <a:extLst>
                <a:ext uri="{FF2B5EF4-FFF2-40B4-BE49-F238E27FC236}">
                  <a16:creationId xmlns:a16="http://schemas.microsoft.com/office/drawing/2014/main" id="{2C9FF627-B813-5643-1E33-DCE81AFE2F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0752" y="2775858"/>
              <a:ext cx="914400" cy="914400"/>
            </a:xfrm>
            <a:prstGeom prst="rect">
              <a:avLst/>
            </a:prstGeom>
          </p:spPr>
        </p:pic>
        <p:pic>
          <p:nvPicPr>
            <p:cNvPr id="19" name="Graphic 18" descr="Twee vrouwen met effen opvulling">
              <a:extLst>
                <a:ext uri="{FF2B5EF4-FFF2-40B4-BE49-F238E27FC236}">
                  <a16:creationId xmlns:a16="http://schemas.microsoft.com/office/drawing/2014/main" id="{4DF382F5-32A6-713D-E34A-47E0E787EF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5966" y="3221076"/>
              <a:ext cx="914400" cy="914400"/>
            </a:xfrm>
            <a:prstGeom prst="rect">
              <a:avLst/>
            </a:prstGeom>
          </p:spPr>
        </p:pic>
        <p:pic>
          <p:nvPicPr>
            <p:cNvPr id="21" name="Graphic 20" descr="Kinderen met effen opvulling">
              <a:extLst>
                <a:ext uri="{FF2B5EF4-FFF2-40B4-BE49-F238E27FC236}">
                  <a16:creationId xmlns:a16="http://schemas.microsoft.com/office/drawing/2014/main" id="{C7E87D99-DF8B-D7B5-2633-05A38BF567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20372" y="3260040"/>
              <a:ext cx="914400" cy="914400"/>
            </a:xfrm>
            <a:prstGeom prst="rect">
              <a:avLst/>
            </a:prstGeom>
          </p:spPr>
        </p:pic>
        <p:pic>
          <p:nvPicPr>
            <p:cNvPr id="23" name="Graphic 22" descr="Man met wandelstok met effen opvulling">
              <a:extLst>
                <a:ext uri="{FF2B5EF4-FFF2-40B4-BE49-F238E27FC236}">
                  <a16:creationId xmlns:a16="http://schemas.microsoft.com/office/drawing/2014/main" id="{145EE4A7-9CD2-69BF-57C2-54AFB8B096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94903" y="4179000"/>
              <a:ext cx="914400" cy="914400"/>
            </a:xfrm>
            <a:prstGeom prst="rect">
              <a:avLst/>
            </a:prstGeom>
          </p:spPr>
        </p:pic>
        <p:pic>
          <p:nvPicPr>
            <p:cNvPr id="25" name="Graphic 24" descr="Twee mannen met effen opvulling">
              <a:extLst>
                <a:ext uri="{FF2B5EF4-FFF2-40B4-BE49-F238E27FC236}">
                  <a16:creationId xmlns:a16="http://schemas.microsoft.com/office/drawing/2014/main" id="{BC3DA1C3-D5F0-852A-D2FC-7A72B59F624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957308" y="2749092"/>
              <a:ext cx="914400" cy="914400"/>
            </a:xfrm>
            <a:prstGeom prst="rect">
              <a:avLst/>
            </a:prstGeom>
          </p:spPr>
        </p:pic>
        <p:pic>
          <p:nvPicPr>
            <p:cNvPr id="27" name="Graphic 26" descr="Man met baby met effen opvulling">
              <a:extLst>
                <a:ext uri="{FF2B5EF4-FFF2-40B4-BE49-F238E27FC236}">
                  <a16:creationId xmlns:a16="http://schemas.microsoft.com/office/drawing/2014/main" id="{C80D61AF-81D8-A31A-E81C-14163EFC7E9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60036" y="3678276"/>
              <a:ext cx="914400" cy="914400"/>
            </a:xfrm>
            <a:prstGeom prst="rect">
              <a:avLst/>
            </a:prstGeom>
          </p:spPr>
        </p:pic>
        <p:pic>
          <p:nvPicPr>
            <p:cNvPr id="29" name="Graphic 28" descr="Gezin met dochter met effen opvulling">
              <a:extLst>
                <a:ext uri="{FF2B5EF4-FFF2-40B4-BE49-F238E27FC236}">
                  <a16:creationId xmlns:a16="http://schemas.microsoft.com/office/drawing/2014/main" id="{2D952663-D127-1A9C-90AD-F4588C7A53F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807992" y="4157238"/>
              <a:ext cx="914400" cy="914400"/>
            </a:xfrm>
            <a:prstGeom prst="rect">
              <a:avLst/>
            </a:prstGeom>
          </p:spPr>
        </p:pic>
        <p:pic>
          <p:nvPicPr>
            <p:cNvPr id="31" name="Graphic 30" descr="Man en vrouw met effen opvulling">
              <a:extLst>
                <a:ext uri="{FF2B5EF4-FFF2-40B4-BE49-F238E27FC236}">
                  <a16:creationId xmlns:a16="http://schemas.microsoft.com/office/drawing/2014/main" id="{4CC016BB-D8B9-CFBC-65D9-F6D44F0C7A5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870646" y="4629617"/>
              <a:ext cx="914400" cy="914400"/>
            </a:xfrm>
            <a:prstGeom prst="rect">
              <a:avLst/>
            </a:prstGeom>
          </p:spPr>
        </p:pic>
        <p:pic>
          <p:nvPicPr>
            <p:cNvPr id="33" name="Graphic 32" descr="Man met kind met effen opvulling">
              <a:extLst>
                <a:ext uri="{FF2B5EF4-FFF2-40B4-BE49-F238E27FC236}">
                  <a16:creationId xmlns:a16="http://schemas.microsoft.com/office/drawing/2014/main" id="{B301E232-04FC-9CAE-6784-431C8BD446C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179264" y="4636200"/>
              <a:ext cx="914400" cy="914400"/>
            </a:xfrm>
            <a:prstGeom prst="rect">
              <a:avLst/>
            </a:prstGeom>
          </p:spPr>
        </p:pic>
      </p:grpSp>
      <p:pic>
        <p:nvPicPr>
          <p:cNvPr id="39" name="Graphic 38" descr="Handdruk met effen opvulling">
            <a:extLst>
              <a:ext uri="{FF2B5EF4-FFF2-40B4-BE49-F238E27FC236}">
                <a16:creationId xmlns:a16="http://schemas.microsoft.com/office/drawing/2014/main" id="{519F3215-64EF-5DF7-6C51-19E39EB2655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68320" y="4457201"/>
            <a:ext cx="879965" cy="879965"/>
          </a:xfrm>
          <a:prstGeom prst="rect">
            <a:avLst/>
          </a:prstGeom>
        </p:spPr>
      </p:pic>
      <p:sp>
        <p:nvSpPr>
          <p:cNvPr id="54" name="Tekstvak 53">
            <a:extLst>
              <a:ext uri="{FF2B5EF4-FFF2-40B4-BE49-F238E27FC236}">
                <a16:creationId xmlns:a16="http://schemas.microsoft.com/office/drawing/2014/main" id="{6CE13E24-DDB2-1A3F-686B-A8041AFD27C4}"/>
              </a:ext>
            </a:extLst>
          </p:cNvPr>
          <p:cNvSpPr txBox="1"/>
          <p:nvPr/>
        </p:nvSpPr>
        <p:spPr>
          <a:xfrm>
            <a:off x="1408023" y="5812763"/>
            <a:ext cx="2980303" cy="276999"/>
          </a:xfrm>
          <a:prstGeom prst="rect">
            <a:avLst/>
          </a:prstGeom>
          <a:noFill/>
        </p:spPr>
        <p:txBody>
          <a:bodyPr wrap="none" rtlCol="0">
            <a:spAutoFit/>
          </a:bodyPr>
          <a:lstStyle/>
          <a:p>
            <a:r>
              <a:rPr lang="nl-NL" sz="1200">
                <a:solidFill>
                  <a:srgbClr val="02B5EB"/>
                </a:solidFill>
                <a:latin typeface="Bahnschrift Light" panose="020B0502040204020203" pitchFamily="34" charset="0"/>
                <a:cs typeface="Times New Roman" panose="02020603050405020304" pitchFamily="18" charset="0"/>
              </a:rPr>
              <a:t>Gemeenten en organisaties in IJsselland</a:t>
            </a:r>
          </a:p>
        </p:txBody>
      </p:sp>
      <p:sp>
        <p:nvSpPr>
          <p:cNvPr id="55" name="Tekstvak 54">
            <a:extLst>
              <a:ext uri="{FF2B5EF4-FFF2-40B4-BE49-F238E27FC236}">
                <a16:creationId xmlns:a16="http://schemas.microsoft.com/office/drawing/2014/main" id="{F95C47AC-1270-7402-23CE-8BDD5146EF63}"/>
              </a:ext>
            </a:extLst>
          </p:cNvPr>
          <p:cNvSpPr txBox="1"/>
          <p:nvPr/>
        </p:nvSpPr>
        <p:spPr>
          <a:xfrm>
            <a:off x="8220099" y="5970243"/>
            <a:ext cx="1861407" cy="276999"/>
          </a:xfrm>
          <a:prstGeom prst="rect">
            <a:avLst/>
          </a:prstGeom>
          <a:noFill/>
        </p:spPr>
        <p:txBody>
          <a:bodyPr wrap="none" rtlCol="0">
            <a:spAutoFit/>
          </a:bodyPr>
          <a:lstStyle/>
          <a:p>
            <a:r>
              <a:rPr lang="nl-NL" sz="1200">
                <a:solidFill>
                  <a:srgbClr val="02B5EB"/>
                </a:solidFill>
                <a:latin typeface="Bahnschrift Light" panose="020B0502040204020203" pitchFamily="34" charset="0"/>
                <a:cs typeface="Times New Roman" panose="02020603050405020304" pitchFamily="18" charset="0"/>
              </a:rPr>
              <a:t>Inwoners van IJsselland</a:t>
            </a:r>
          </a:p>
        </p:txBody>
      </p:sp>
      <p:sp>
        <p:nvSpPr>
          <p:cNvPr id="57" name="Tekstvak 56">
            <a:extLst>
              <a:ext uri="{FF2B5EF4-FFF2-40B4-BE49-F238E27FC236}">
                <a16:creationId xmlns:a16="http://schemas.microsoft.com/office/drawing/2014/main" id="{4563BB40-93D1-4ECF-CA02-284FD497A03B}"/>
              </a:ext>
            </a:extLst>
          </p:cNvPr>
          <p:cNvSpPr txBox="1"/>
          <p:nvPr/>
        </p:nvSpPr>
        <p:spPr>
          <a:xfrm>
            <a:off x="6130470" y="2184782"/>
            <a:ext cx="5297424" cy="1477328"/>
          </a:xfrm>
          <a:prstGeom prst="rect">
            <a:avLst/>
          </a:prstGeom>
          <a:noFill/>
        </p:spPr>
        <p:txBody>
          <a:bodyPr wrap="square">
            <a:spAutoFit/>
          </a:bodyPr>
          <a:lstStyle/>
          <a:p>
            <a:pPr marL="285750" indent="-285750" algn="just">
              <a:buClr>
                <a:srgbClr val="EF332A"/>
              </a:buClr>
              <a:buFont typeface="Wingdings" panose="05000000000000000000" pitchFamily="2" charset="2"/>
              <a:buChar char="ü"/>
            </a:pPr>
            <a:r>
              <a:rPr lang="nl-NL" sz="1000">
                <a:latin typeface="Bahnschrift Light" panose="020B0502040204020203" pitchFamily="34" charset="0"/>
                <a:cs typeface="Times New Roman" panose="02020603050405020304" pitchFamily="18" charset="0"/>
              </a:rPr>
              <a:t>We kijken naar het hele gezin/huishouden en hoe de verschillende mensen in het gezin/huishouden met elkaar omgaan.</a:t>
            </a:r>
          </a:p>
          <a:p>
            <a:pPr marL="285750" indent="-285750" algn="just">
              <a:buClr>
                <a:srgbClr val="EF332A"/>
              </a:buClr>
              <a:buFont typeface="Wingdings" panose="05000000000000000000" pitchFamily="2" charset="2"/>
              <a:buChar char="ü"/>
            </a:pPr>
            <a:r>
              <a:rPr lang="nl-NL" sz="1000">
                <a:latin typeface="Bahnschrift Light" panose="020B0502040204020203" pitchFamily="34" charset="0"/>
                <a:cs typeface="Times New Roman" panose="02020603050405020304" pitchFamily="18" charset="0"/>
              </a:rPr>
              <a:t>We proberen hulp te bieden in de eigen omgeving, voor alle leden van het gezin/ huishouden, afgestemd op wat nodig is. Zo normaal mogelijk dus. </a:t>
            </a:r>
          </a:p>
          <a:p>
            <a:pPr marL="285750" indent="-285750" algn="just">
              <a:buClr>
                <a:srgbClr val="EF332A"/>
              </a:buClr>
              <a:buFont typeface="Wingdings" panose="05000000000000000000" pitchFamily="2" charset="2"/>
              <a:buChar char="ü"/>
            </a:pPr>
            <a:r>
              <a:rPr lang="nl-NL" sz="1000">
                <a:latin typeface="Bahnschrift Light" panose="020B0502040204020203" pitchFamily="34" charset="0"/>
                <a:cs typeface="Times New Roman" panose="02020603050405020304" pitchFamily="18" charset="0"/>
              </a:rPr>
              <a:t>We willen dat de hulp die mensen krijgen helpt om hun draagkracht te vergroten, keuzes te maken en controle over het leven te hebben. </a:t>
            </a:r>
          </a:p>
          <a:p>
            <a:pPr marL="285750" indent="-285750" algn="just">
              <a:buClr>
                <a:srgbClr val="EF332A"/>
              </a:buClr>
              <a:buFont typeface="Wingdings" panose="05000000000000000000" pitchFamily="2" charset="2"/>
              <a:buChar char="ü"/>
            </a:pPr>
            <a:r>
              <a:rPr lang="nl-NL" sz="1000">
                <a:latin typeface="Bahnschrift Light" panose="020B0502040204020203" pitchFamily="34" charset="0"/>
                <a:cs typeface="Times New Roman" panose="02020603050405020304" pitchFamily="18" charset="0"/>
              </a:rPr>
              <a:t>Als we gezinnen/huishoudens niet verder kunnen helpen, vragen we in overleg met hen, andere experts. Deze mensen weten over de situatie van en helpen verder. We blijven gezinnen/huishoudens ondersteunen als dat nodig is.</a:t>
            </a:r>
          </a:p>
        </p:txBody>
      </p:sp>
      <p:pic>
        <p:nvPicPr>
          <p:cNvPr id="2" name="Afbeelding 1">
            <a:hlinkClick r:id="rId27" action="ppaction://hlinksldjump"/>
            <a:extLst>
              <a:ext uri="{FF2B5EF4-FFF2-40B4-BE49-F238E27FC236}">
                <a16:creationId xmlns:a16="http://schemas.microsoft.com/office/drawing/2014/main" id="{2BDE6B2D-B2C7-E933-2F01-41FEE0393060}"/>
              </a:ext>
            </a:extLst>
          </p:cNvPr>
          <p:cNvPicPr>
            <a:picLocks noChangeAspect="1"/>
          </p:cNvPicPr>
          <p:nvPr/>
        </p:nvPicPr>
        <p:blipFill rotWithShape="1">
          <a:blip r:embed="rId28"/>
          <a:srcRect l="51635"/>
          <a:stretch/>
        </p:blipFill>
        <p:spPr>
          <a:xfrm>
            <a:off x="11100816" y="6059418"/>
            <a:ext cx="654156" cy="666750"/>
          </a:xfrm>
          <a:prstGeom prst="rect">
            <a:avLst/>
          </a:prstGeom>
        </p:spPr>
      </p:pic>
      <p:pic>
        <p:nvPicPr>
          <p:cNvPr id="3" name="Afbeelding 2">
            <a:hlinkClick r:id="rId29" action="ppaction://hlinksldjump"/>
            <a:extLst>
              <a:ext uri="{FF2B5EF4-FFF2-40B4-BE49-F238E27FC236}">
                <a16:creationId xmlns:a16="http://schemas.microsoft.com/office/drawing/2014/main" id="{638E0F55-65FB-0058-FE33-8A410A9E4675}"/>
              </a:ext>
            </a:extLst>
          </p:cNvPr>
          <p:cNvPicPr>
            <a:picLocks noChangeAspect="1"/>
          </p:cNvPicPr>
          <p:nvPr/>
        </p:nvPicPr>
        <p:blipFill rotWithShape="1">
          <a:blip r:embed="rId28"/>
          <a:srcRect t="1" r="50000" b="-6229"/>
          <a:stretch/>
        </p:blipFill>
        <p:spPr>
          <a:xfrm>
            <a:off x="10432880" y="6059418"/>
            <a:ext cx="676275" cy="708279"/>
          </a:xfrm>
          <a:prstGeom prst="rect">
            <a:avLst/>
          </a:prstGeom>
        </p:spPr>
      </p:pic>
    </p:spTree>
    <p:extLst>
      <p:ext uri="{BB962C8B-B14F-4D97-AF65-F5344CB8AC3E}">
        <p14:creationId xmlns:p14="http://schemas.microsoft.com/office/powerpoint/2010/main" val="422350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hoek 40">
            <a:extLst>
              <a:ext uri="{FF2B5EF4-FFF2-40B4-BE49-F238E27FC236}">
                <a16:creationId xmlns:a16="http://schemas.microsoft.com/office/drawing/2014/main" id="{022F8ACC-018A-9974-896F-E687E0F55A54}"/>
              </a:ext>
            </a:extLst>
          </p:cNvPr>
          <p:cNvSpPr/>
          <p:nvPr/>
        </p:nvSpPr>
        <p:spPr>
          <a:xfrm>
            <a:off x="4339493" y="1795102"/>
            <a:ext cx="7021574" cy="22199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200">
              <a:solidFill>
                <a:schemeClr val="tx1"/>
              </a:solidFill>
              <a:latin typeface="Bahnschrift Light" panose="020B0502040204020203" pitchFamily="34" charset="0"/>
              <a:cs typeface="Times New Roman" panose="02020603050405020304" pitchFamily="18" charset="0"/>
            </a:endParaRPr>
          </a:p>
        </p:txBody>
      </p:sp>
      <p:sp>
        <p:nvSpPr>
          <p:cNvPr id="38" name="Rechthoek 37">
            <a:extLst>
              <a:ext uri="{FF2B5EF4-FFF2-40B4-BE49-F238E27FC236}">
                <a16:creationId xmlns:a16="http://schemas.microsoft.com/office/drawing/2014/main" id="{23C357AC-78A0-3523-3595-D8BD9A6AD57B}"/>
              </a:ext>
            </a:extLst>
          </p:cNvPr>
          <p:cNvSpPr/>
          <p:nvPr/>
        </p:nvSpPr>
        <p:spPr>
          <a:xfrm>
            <a:off x="608609" y="1790917"/>
            <a:ext cx="11113494" cy="1526359"/>
          </a:xfrm>
          <a:prstGeom prst="rect">
            <a:avLst/>
          </a:prstGeom>
          <a:solidFill>
            <a:schemeClr val="bg1"/>
          </a:solidFill>
          <a:ln w="38100">
            <a:solidFill>
              <a:srgbClr val="9C3B6C"/>
            </a:solidFill>
            <a:extLst>
              <a:ext uri="{C807C97D-BFC1-408E-A445-0C87EB9F89A2}">
                <ask:lineSketchStyleProps xmlns:ask="http://schemas.microsoft.com/office/drawing/2018/sketchyshapes" sd="3466823819">
                  <a:custGeom>
                    <a:avLst/>
                    <a:gdLst>
                      <a:gd name="connsiteX0" fmla="*/ 0 w 5090423"/>
                      <a:gd name="connsiteY0" fmla="*/ 0 h 2424158"/>
                      <a:gd name="connsiteX1" fmla="*/ 5090423 w 5090423"/>
                      <a:gd name="connsiteY1" fmla="*/ 0 h 2424158"/>
                      <a:gd name="connsiteX2" fmla="*/ 5090423 w 5090423"/>
                      <a:gd name="connsiteY2" fmla="*/ 2424158 h 2424158"/>
                      <a:gd name="connsiteX3" fmla="*/ 0 w 5090423"/>
                      <a:gd name="connsiteY3" fmla="*/ 2424158 h 2424158"/>
                      <a:gd name="connsiteX4" fmla="*/ 0 w 5090423"/>
                      <a:gd name="connsiteY4" fmla="*/ 0 h 24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0423" h="2424158" fill="none" extrusionOk="0">
                        <a:moveTo>
                          <a:pt x="0" y="0"/>
                        </a:moveTo>
                        <a:cubicBezTo>
                          <a:pt x="2437289" y="8192"/>
                          <a:pt x="4209295" y="4033"/>
                          <a:pt x="5090423" y="0"/>
                        </a:cubicBezTo>
                        <a:cubicBezTo>
                          <a:pt x="5194150" y="1105053"/>
                          <a:pt x="4953286" y="1760494"/>
                          <a:pt x="5090423" y="2424158"/>
                        </a:cubicBezTo>
                        <a:cubicBezTo>
                          <a:pt x="4277654" y="2295710"/>
                          <a:pt x="1179269" y="2408072"/>
                          <a:pt x="0" y="2424158"/>
                        </a:cubicBezTo>
                        <a:cubicBezTo>
                          <a:pt x="86089" y="1592526"/>
                          <a:pt x="37963" y="557712"/>
                          <a:pt x="0" y="0"/>
                        </a:cubicBezTo>
                        <a:close/>
                      </a:path>
                      <a:path w="5090423" h="2424158" stroke="0" extrusionOk="0">
                        <a:moveTo>
                          <a:pt x="0" y="0"/>
                        </a:moveTo>
                        <a:cubicBezTo>
                          <a:pt x="1736737" y="-149744"/>
                          <a:pt x="3763728" y="40708"/>
                          <a:pt x="5090423" y="0"/>
                        </a:cubicBezTo>
                        <a:cubicBezTo>
                          <a:pt x="4928829" y="1092455"/>
                          <a:pt x="5204700" y="1455969"/>
                          <a:pt x="5090423" y="2424158"/>
                        </a:cubicBezTo>
                        <a:cubicBezTo>
                          <a:pt x="2848023" y="2368392"/>
                          <a:pt x="871137" y="2396636"/>
                          <a:pt x="0" y="2424158"/>
                        </a:cubicBezTo>
                        <a:cubicBezTo>
                          <a:pt x="83643" y="2038926"/>
                          <a:pt x="-105007" y="835473"/>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afbeelding 5">
            <a:extLst>
              <a:ext uri="{FF2B5EF4-FFF2-40B4-BE49-F238E27FC236}">
                <a16:creationId xmlns:a16="http://schemas.microsoft.com/office/drawing/2014/main" id="{92F508AD-034A-0762-9778-5C195F64230D}"/>
              </a:ext>
            </a:extLst>
          </p:cNvPr>
          <p:cNvSpPr>
            <a:spLocks noGrp="1"/>
          </p:cNvSpPr>
          <p:nvPr>
            <p:ph type="pic" idx="13"/>
          </p:nvPr>
        </p:nvSpPr>
        <p:spPr>
          <a:xfrm>
            <a:off x="776855" y="1911755"/>
            <a:ext cx="10806536" cy="1484600"/>
          </a:xfrm>
        </p:spPr>
        <p:txBody>
          <a:bodyPr/>
          <a:lstStyle/>
          <a:p>
            <a:pPr fontAlgn="base"/>
            <a:r>
              <a:rPr lang="nl-NL" sz="1200" b="1" dirty="0">
                <a:solidFill>
                  <a:srgbClr val="02B5EB"/>
                </a:solidFill>
                <a:latin typeface="Bahnschrift Light" panose="020B0502040204020203" pitchFamily="34" charset="0"/>
                <a:cs typeface="Times New Roman" panose="02020603050405020304" pitchFamily="18" charset="0"/>
              </a:rPr>
              <a:t>         </a:t>
            </a:r>
            <a:r>
              <a:rPr lang="nl-NL" sz="1400" b="1" dirty="0">
                <a:solidFill>
                  <a:srgbClr val="02B5EB"/>
                </a:solidFill>
                <a:latin typeface="Bahnschrift Light" panose="020B0502040204020203" pitchFamily="34" charset="0"/>
                <a:cs typeface="Times New Roman" panose="02020603050405020304" pitchFamily="18" charset="0"/>
              </a:rPr>
              <a:t>Waar wij voor staan: </a:t>
            </a:r>
            <a:endParaRPr lang="nl-NL" sz="1200" b="1" dirty="0">
              <a:solidFill>
                <a:srgbClr val="02B5EB"/>
              </a:solidFill>
              <a:latin typeface="Bahnschrift Light" panose="020B0502040204020203" pitchFamily="34" charset="0"/>
              <a:cs typeface="Times New Roman" panose="02020603050405020304" pitchFamily="18" charset="0"/>
            </a:endParaRPr>
          </a:p>
          <a:p>
            <a:pPr fontAlgn="base"/>
            <a:endParaRPr lang="nl-NL" sz="1200" dirty="0">
              <a:latin typeface="Bahnschrift Light" panose="020B0502040204020203" pitchFamily="34" charset="0"/>
              <a:cs typeface="Times New Roman" panose="02020603050405020304" pitchFamily="18" charset="0"/>
            </a:endParaRPr>
          </a:p>
          <a:p>
            <a:pPr fontAlgn="base">
              <a:lnSpc>
                <a:spcPct val="107000"/>
              </a:lnSpc>
              <a:spcAft>
                <a:spcPts val="800"/>
              </a:spcAft>
            </a:pPr>
            <a:r>
              <a:rPr lang="nl-NL" sz="1000" dirty="0">
                <a:latin typeface="Bahnschrift Light" panose="020B0502040204020203" pitchFamily="34" charset="0"/>
                <a:cs typeface="Times New Roman" panose="02020603050405020304" pitchFamily="18" charset="0"/>
              </a:rPr>
              <a:t>In de regio IJsselland staan we voor een veilige samenleving waarin onveiligheid in huishoudens geen plaats heeft en intergenerationele overdracht van geweld gestopt wordt.</a:t>
            </a:r>
          </a:p>
          <a:p>
            <a:pPr fontAlgn="base">
              <a:lnSpc>
                <a:spcPct val="107000"/>
              </a:lnSpc>
              <a:spcAft>
                <a:spcPts val="800"/>
              </a:spcAft>
            </a:pPr>
            <a:r>
              <a:rPr lang="nl-NL" sz="1000" dirty="0">
                <a:latin typeface="Bahnschrift Light" panose="020B0502040204020203" pitchFamily="34" charset="0"/>
                <a:cs typeface="Times New Roman" panose="02020603050405020304" pitchFamily="18" charset="0"/>
              </a:rPr>
              <a:t>Door netwerksamenwerking bouwen we aan draagkracht en creëren we een duurzame, veilige en ondersteunende omgeving voor alle (potentiële) betrokkenen, ongeacht hun achtergrond, van 0-100 jaar, nu en in de toekomst.</a:t>
            </a:r>
          </a:p>
          <a:p>
            <a:pPr fontAlgn="base">
              <a:lnSpc>
                <a:spcPct val="107000"/>
              </a:lnSpc>
              <a:spcAft>
                <a:spcPts val="800"/>
              </a:spcAft>
            </a:pPr>
            <a:endParaRPr lang="nl-NL" sz="1000" dirty="0">
              <a:latin typeface="Bahnschrift Light" panose="020B0502040204020203" pitchFamily="34" charset="0"/>
              <a:cs typeface="Times New Roman" panose="02020603050405020304" pitchFamily="18" charset="0"/>
            </a:endParaRPr>
          </a:p>
          <a:p>
            <a:pPr fontAlgn="base"/>
            <a:endParaRPr lang="nl-NL" sz="1000" dirty="0">
              <a:latin typeface="Bahnschrift Light" panose="020B0502040204020203" pitchFamily="34" charset="0"/>
              <a:cs typeface="Times New Roman" panose="02020603050405020304" pitchFamily="18" charset="0"/>
            </a:endParaRPr>
          </a:p>
          <a:p>
            <a:endParaRPr lang="nl-NL" sz="900" dirty="0"/>
          </a:p>
        </p:txBody>
      </p:sp>
      <p:sp>
        <p:nvSpPr>
          <p:cNvPr id="7" name="Titel 9">
            <a:extLst>
              <a:ext uri="{FF2B5EF4-FFF2-40B4-BE49-F238E27FC236}">
                <a16:creationId xmlns:a16="http://schemas.microsoft.com/office/drawing/2014/main" id="{A6EB8918-33D6-389D-3A53-7ACEBB32DBC0}"/>
              </a:ext>
            </a:extLst>
          </p:cNvPr>
          <p:cNvSpPr>
            <a:spLocks noGrp="1"/>
          </p:cNvSpPr>
          <p:nvPr/>
        </p:nvSpPr>
        <p:spPr>
          <a:xfrm>
            <a:off x="517868" y="222753"/>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9B175C"/>
                </a:solidFill>
                <a:latin typeface="Bahnschrift Light" panose="020B0502040204020203" pitchFamily="34" charset="0"/>
              </a:rPr>
              <a:t>Gezamenlijke vertrekpunten </a:t>
            </a:r>
          </a:p>
        </p:txBody>
      </p:sp>
      <p:pic>
        <p:nvPicPr>
          <p:cNvPr id="8" name="Afbeelding 3" descr="signature_921852337">
            <a:extLst>
              <a:ext uri="{FF2B5EF4-FFF2-40B4-BE49-F238E27FC236}">
                <a16:creationId xmlns:a16="http://schemas.microsoft.com/office/drawing/2014/main" id="{6B10464A-5CCB-B4F5-8778-4C199D67D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7234"/>
            <a:ext cx="2882358" cy="1661923"/>
          </a:xfrm>
          <a:prstGeom prst="rect">
            <a:avLst/>
          </a:prstGeom>
          <a:noFill/>
          <a:ln>
            <a:noFill/>
          </a:ln>
        </p:spPr>
      </p:pic>
      <p:cxnSp>
        <p:nvCxnSpPr>
          <p:cNvPr id="9" name="Rechte verbindingslijn 5">
            <a:extLst>
              <a:ext uri="{FF2B5EF4-FFF2-40B4-BE49-F238E27FC236}">
                <a16:creationId xmlns:a16="http://schemas.microsoft.com/office/drawing/2014/main" id="{648050E3-3256-0BED-688E-67AAC55E7B50}"/>
              </a:ext>
            </a:extLst>
          </p:cNvPr>
          <p:cNvCxnSpPr/>
          <p:nvPr/>
        </p:nvCxnSpPr>
        <p:spPr>
          <a:xfrm flipH="1">
            <a:off x="1479826" y="1404752"/>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0" name="Rechte verbindingslijn 6">
            <a:extLst>
              <a:ext uri="{FF2B5EF4-FFF2-40B4-BE49-F238E27FC236}">
                <a16:creationId xmlns:a16="http://schemas.microsoft.com/office/drawing/2014/main" id="{0EDC0EA4-0F9A-46DD-E219-797E7C3A519A}"/>
              </a:ext>
            </a:extLst>
          </p:cNvPr>
          <p:cNvCxnSpPr>
            <a:cxnSpLocks/>
          </p:cNvCxnSpPr>
          <p:nvPr/>
        </p:nvCxnSpPr>
        <p:spPr>
          <a:xfrm flipH="1">
            <a:off x="646706" y="1282832"/>
            <a:ext cx="7967038"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1" name="Rechte verbindingslijn 7">
            <a:extLst>
              <a:ext uri="{FF2B5EF4-FFF2-40B4-BE49-F238E27FC236}">
                <a16:creationId xmlns:a16="http://schemas.microsoft.com/office/drawing/2014/main" id="{C33957D0-AEB9-F788-EED0-F2441E910000}"/>
              </a:ext>
            </a:extLst>
          </p:cNvPr>
          <p:cNvCxnSpPr>
            <a:cxnSpLocks/>
          </p:cNvCxnSpPr>
          <p:nvPr/>
        </p:nvCxnSpPr>
        <p:spPr>
          <a:xfrm>
            <a:off x="646706" y="1404752"/>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2" name="Rechthoek 11">
            <a:extLst>
              <a:ext uri="{FF2B5EF4-FFF2-40B4-BE49-F238E27FC236}">
                <a16:creationId xmlns:a16="http://schemas.microsoft.com/office/drawing/2014/main" id="{DCF85F96-D7D9-C6DD-9BBB-A4D8800D23B8}"/>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2765B48F-C03D-7934-AD6C-1C0889174214}"/>
              </a:ext>
            </a:extLst>
          </p:cNvPr>
          <p:cNvSpPr/>
          <p:nvPr/>
        </p:nvSpPr>
        <p:spPr>
          <a:xfrm>
            <a:off x="7530264" y="4386497"/>
            <a:ext cx="4191839" cy="923104"/>
          </a:xfrm>
          <a:prstGeom prst="rect">
            <a:avLst/>
          </a:prstGeom>
          <a:solidFill>
            <a:srgbClr val="CDE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1"/>
                </a:solidFill>
                <a:latin typeface="Bahnschrift Light" panose="020B0502040204020203" pitchFamily="34" charset="0"/>
                <a:cs typeface="Times New Roman" panose="02020603050405020304" pitchFamily="18" charset="0"/>
              </a:rPr>
              <a:t>Samenwerken:  </a:t>
            </a:r>
            <a:r>
              <a:rPr lang="nl-NL" sz="1000" dirty="0">
                <a:solidFill>
                  <a:schemeClr val="tx1"/>
                </a:solidFill>
                <a:latin typeface="Bahnschrift Light" panose="020B0502040204020203" pitchFamily="34" charset="0"/>
                <a:cs typeface="Times New Roman" panose="02020603050405020304" pitchFamily="18" charset="0"/>
              </a:rPr>
              <a:t>Gezamenlijke verantwoordelijkheid. Iedere partner heeft zijn eigen verantwoordelijkheid maar we zijn samen verantwoordelijk voor de complexiteit van het totaal. </a:t>
            </a:r>
          </a:p>
        </p:txBody>
      </p:sp>
      <p:sp>
        <p:nvSpPr>
          <p:cNvPr id="13" name="Rechthoek 12">
            <a:extLst>
              <a:ext uri="{FF2B5EF4-FFF2-40B4-BE49-F238E27FC236}">
                <a16:creationId xmlns:a16="http://schemas.microsoft.com/office/drawing/2014/main" id="{4B0C7CCC-4E64-291C-BCBE-1A77DADA25B7}"/>
              </a:ext>
            </a:extLst>
          </p:cNvPr>
          <p:cNvSpPr/>
          <p:nvPr/>
        </p:nvSpPr>
        <p:spPr>
          <a:xfrm>
            <a:off x="589243" y="4386497"/>
            <a:ext cx="3452845" cy="872826"/>
          </a:xfrm>
          <a:prstGeom prst="rect">
            <a:avLst/>
          </a:prstGeom>
          <a:solidFill>
            <a:srgbClr val="CDE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b="1" dirty="0">
                <a:solidFill>
                  <a:srgbClr val="3C3C3C"/>
                </a:solidFill>
                <a:latin typeface="Bahnschrift Light" panose="020B0502040204020203" pitchFamily="34" charset="0"/>
              </a:rPr>
              <a:t>Betrekken</a:t>
            </a:r>
            <a:r>
              <a:rPr lang="nl-NL" sz="1000" dirty="0">
                <a:solidFill>
                  <a:srgbClr val="3C3C3C"/>
                </a:solidFill>
                <a:latin typeface="Bahnschrift Light" panose="020B0502040204020203" pitchFamily="34" charset="0"/>
              </a:rPr>
              <a:t>: Regie bij het gezin/huishouden. Belang en perspectief van de inwoner is leidend, betrek ze!</a:t>
            </a:r>
            <a:endParaRPr lang="nl-NL" sz="1000" dirty="0">
              <a:solidFill>
                <a:schemeClr val="tx1"/>
              </a:solidFill>
              <a:latin typeface="Bahnschrift Light" panose="020B0502040204020203" pitchFamily="34" charset="0"/>
              <a:cs typeface="Times New Roman" panose="02020603050405020304" pitchFamily="18" charset="0"/>
            </a:endParaRPr>
          </a:p>
        </p:txBody>
      </p:sp>
      <p:sp>
        <p:nvSpPr>
          <p:cNvPr id="20" name="Rechthoek 19">
            <a:extLst>
              <a:ext uri="{FF2B5EF4-FFF2-40B4-BE49-F238E27FC236}">
                <a16:creationId xmlns:a16="http://schemas.microsoft.com/office/drawing/2014/main" id="{E6BE2949-14C3-7E0B-1F8B-7658EB7B1A7A}"/>
              </a:ext>
            </a:extLst>
          </p:cNvPr>
          <p:cNvSpPr/>
          <p:nvPr/>
        </p:nvSpPr>
        <p:spPr>
          <a:xfrm>
            <a:off x="4141572" y="4380478"/>
            <a:ext cx="3289208" cy="1998344"/>
          </a:xfrm>
          <a:prstGeom prst="rect">
            <a:avLst/>
          </a:prstGeom>
          <a:solidFill>
            <a:srgbClr val="CDE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nl-NL" sz="1000" b="1" dirty="0">
                <a:solidFill>
                  <a:srgbClr val="3C3C3C"/>
                </a:solidFill>
                <a:latin typeface="Bahnschrift Light" panose="020B0502040204020203" pitchFamily="34" charset="0"/>
                <a:cs typeface="Times New Roman" panose="02020603050405020304" pitchFamily="18" charset="0"/>
              </a:rPr>
              <a:t>Versterken</a:t>
            </a:r>
            <a:r>
              <a:rPr lang="nl-NL" sz="1000" dirty="0">
                <a:solidFill>
                  <a:srgbClr val="3C3C3C"/>
                </a:solidFill>
                <a:latin typeface="Bahnschrift Light" panose="020B0502040204020203" pitchFamily="34" charset="0"/>
                <a:cs typeface="Times New Roman" panose="02020603050405020304" pitchFamily="18" charset="0"/>
              </a:rPr>
              <a:t>:  Zo dichtbij mogelijk. Lokaal waar het kan (en dit kan per gemeente verschillen), regionaal waar het moet. Regionale inzet moet ondersteunend aan het lokale zijn. Wees complementair en straal eenheid uit. </a:t>
            </a:r>
            <a:endParaRPr lang="nl-NL" sz="1000" dirty="0">
              <a:solidFill>
                <a:schemeClr val="tx1"/>
              </a:solidFill>
              <a:latin typeface="Bahnschrift Light" panose="020B0502040204020203" pitchFamily="34" charset="0"/>
              <a:cs typeface="Times New Roman" panose="02020603050405020304" pitchFamily="18" charset="0"/>
            </a:endParaRPr>
          </a:p>
        </p:txBody>
      </p:sp>
      <p:pic>
        <p:nvPicPr>
          <p:cNvPr id="26" name="Graphic 25" descr="Badge Tick1 met effen opvulling">
            <a:extLst>
              <a:ext uri="{FF2B5EF4-FFF2-40B4-BE49-F238E27FC236}">
                <a16:creationId xmlns:a16="http://schemas.microsoft.com/office/drawing/2014/main" id="{B4AF4255-5D76-EF01-BF7E-6610CAFCF1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2432" y="5949225"/>
            <a:ext cx="592350" cy="592350"/>
          </a:xfrm>
          <a:prstGeom prst="rect">
            <a:avLst/>
          </a:prstGeom>
        </p:spPr>
      </p:pic>
      <p:pic>
        <p:nvPicPr>
          <p:cNvPr id="27" name="Graphic 26" descr="Badge Tick1 met effen opvulling">
            <a:extLst>
              <a:ext uri="{FF2B5EF4-FFF2-40B4-BE49-F238E27FC236}">
                <a16:creationId xmlns:a16="http://schemas.microsoft.com/office/drawing/2014/main" id="{9131FA70-EBA1-E34B-1277-D115A25748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14369" y="6066377"/>
            <a:ext cx="592350" cy="592350"/>
          </a:xfrm>
          <a:prstGeom prst="rect">
            <a:avLst/>
          </a:prstGeom>
        </p:spPr>
      </p:pic>
      <p:sp>
        <p:nvSpPr>
          <p:cNvPr id="33" name="Tekstvak 32">
            <a:extLst>
              <a:ext uri="{FF2B5EF4-FFF2-40B4-BE49-F238E27FC236}">
                <a16:creationId xmlns:a16="http://schemas.microsoft.com/office/drawing/2014/main" id="{4D5044BB-4529-BDBC-0085-DADD2E05098D}"/>
              </a:ext>
            </a:extLst>
          </p:cNvPr>
          <p:cNvSpPr txBox="1"/>
          <p:nvPr/>
        </p:nvSpPr>
        <p:spPr>
          <a:xfrm>
            <a:off x="517868" y="3598415"/>
            <a:ext cx="11232236" cy="646331"/>
          </a:xfrm>
          <a:prstGeom prst="rect">
            <a:avLst/>
          </a:prstGeom>
          <a:noFill/>
        </p:spPr>
        <p:txBody>
          <a:bodyPr wrap="square" rtlCol="0">
            <a:spAutoFit/>
          </a:bodyPr>
          <a:lstStyle/>
          <a:p>
            <a:r>
              <a:rPr lang="nl-NL" sz="1400" b="1" dirty="0">
                <a:solidFill>
                  <a:srgbClr val="02B5EB"/>
                </a:solidFill>
                <a:latin typeface="Bahnschrift Light" panose="020B0502040204020203" pitchFamily="34" charset="0"/>
                <a:cs typeface="Times New Roman" panose="02020603050405020304" pitchFamily="18" charset="0"/>
              </a:rPr>
              <a:t>Gezamenlijke vertrekpunten en aanpak: </a:t>
            </a:r>
            <a:endParaRPr lang="nl-NL" sz="1400" b="1" dirty="0">
              <a:latin typeface="Bahnschrift Light" panose="020B0502040204020203" pitchFamily="34" charset="0"/>
              <a:cs typeface="Times New Roman" panose="02020603050405020304" pitchFamily="18" charset="0"/>
            </a:endParaRPr>
          </a:p>
          <a:p>
            <a:r>
              <a:rPr lang="nl-NL" sz="1100" dirty="0">
                <a:latin typeface="Bahnschrift Light" panose="020B0502040204020203" pitchFamily="34" charset="0"/>
                <a:cs typeface="Times New Roman" panose="02020603050405020304" pitchFamily="18" charset="0"/>
              </a:rPr>
              <a:t>De gezamenlijke vertrekpunten komen overeen met de gezamenlijke vertrekpunten uit de regionale agenda zorg en veiligheid, de regiovisie Huiselijk Geweld en de regiovisie Jeugd </a:t>
            </a:r>
            <a:endParaRPr lang="nl-NL" sz="1200" dirty="0">
              <a:latin typeface="Bahnschrift Light" panose="020B0502040204020203" pitchFamily="34" charset="0"/>
              <a:cs typeface="Times New Roman" panose="02020603050405020304" pitchFamily="18" charset="0"/>
            </a:endParaRPr>
          </a:p>
        </p:txBody>
      </p:sp>
      <p:cxnSp>
        <p:nvCxnSpPr>
          <p:cNvPr id="47" name="Rechte verbindingslijn 7">
            <a:extLst>
              <a:ext uri="{FF2B5EF4-FFF2-40B4-BE49-F238E27FC236}">
                <a16:creationId xmlns:a16="http://schemas.microsoft.com/office/drawing/2014/main" id="{B5EE8516-4518-6499-C857-B375E7450B61}"/>
              </a:ext>
            </a:extLst>
          </p:cNvPr>
          <p:cNvCxnSpPr>
            <a:cxnSpLocks/>
          </p:cNvCxnSpPr>
          <p:nvPr/>
        </p:nvCxnSpPr>
        <p:spPr>
          <a:xfrm>
            <a:off x="10361321" y="1709637"/>
            <a:ext cx="711200" cy="0"/>
          </a:xfrm>
          <a:prstGeom prst="line">
            <a:avLst/>
          </a:prstGeom>
          <a:ln w="38100">
            <a:solidFill>
              <a:srgbClr val="0AB4E8"/>
            </a:solidFill>
          </a:ln>
        </p:spPr>
        <p:style>
          <a:lnRef idx="3">
            <a:schemeClr val="accent1"/>
          </a:lnRef>
          <a:fillRef idx="0">
            <a:schemeClr val="accent1"/>
          </a:fillRef>
          <a:effectRef idx="2">
            <a:schemeClr val="accent1"/>
          </a:effectRef>
          <a:fontRef idx="minor">
            <a:schemeClr val="tx1"/>
          </a:fontRef>
        </p:style>
      </p:cxnSp>
      <p:grpSp>
        <p:nvGrpSpPr>
          <p:cNvPr id="53" name="Groep 52">
            <a:extLst>
              <a:ext uri="{FF2B5EF4-FFF2-40B4-BE49-F238E27FC236}">
                <a16:creationId xmlns:a16="http://schemas.microsoft.com/office/drawing/2014/main" id="{01012234-838D-502F-3E31-C536EC7A5D88}"/>
              </a:ext>
            </a:extLst>
          </p:cNvPr>
          <p:cNvGrpSpPr/>
          <p:nvPr/>
        </p:nvGrpSpPr>
        <p:grpSpPr>
          <a:xfrm>
            <a:off x="169060" y="1440284"/>
            <a:ext cx="914400" cy="914400"/>
            <a:chOff x="169060" y="1443122"/>
            <a:chExt cx="914400" cy="914400"/>
          </a:xfrm>
        </p:grpSpPr>
        <p:sp>
          <p:nvSpPr>
            <p:cNvPr id="52" name="Rechthoek 51">
              <a:extLst>
                <a:ext uri="{FF2B5EF4-FFF2-40B4-BE49-F238E27FC236}">
                  <a16:creationId xmlns:a16="http://schemas.microsoft.com/office/drawing/2014/main" id="{55243442-3211-FEB5-694C-0222C782998D}"/>
                </a:ext>
              </a:extLst>
            </p:cNvPr>
            <p:cNvSpPr/>
            <p:nvPr/>
          </p:nvSpPr>
          <p:spPr>
            <a:xfrm>
              <a:off x="517868" y="1717205"/>
              <a:ext cx="241473" cy="3261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Graphic 49" descr="Kaartkompas met effen opvulling">
              <a:extLst>
                <a:ext uri="{FF2B5EF4-FFF2-40B4-BE49-F238E27FC236}">
                  <a16:creationId xmlns:a16="http://schemas.microsoft.com/office/drawing/2014/main" id="{2C8BEF21-6D4D-74DA-7570-BEB645C6EF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060" y="1443122"/>
              <a:ext cx="914400" cy="914400"/>
            </a:xfrm>
            <a:prstGeom prst="rect">
              <a:avLst/>
            </a:prstGeom>
          </p:spPr>
        </p:pic>
      </p:grpSp>
      <p:sp>
        <p:nvSpPr>
          <p:cNvPr id="54" name="Tijdelijke aanduiding voor dianummer 4">
            <a:extLst>
              <a:ext uri="{FF2B5EF4-FFF2-40B4-BE49-F238E27FC236}">
                <a16:creationId xmlns:a16="http://schemas.microsoft.com/office/drawing/2014/main" id="{D3FC25E5-AA64-1DB2-1CBC-DE37FD0A0B48}"/>
              </a:ext>
            </a:extLst>
          </p:cNvPr>
          <p:cNvSpPr>
            <a:spLocks noGrp="1"/>
          </p:cNvSpPr>
          <p:nvPr>
            <p:ph type="sldNum" sz="quarter" idx="4"/>
          </p:nvPr>
        </p:nvSpPr>
        <p:spPr>
          <a:xfrm>
            <a:off x="5373279" y="6479290"/>
            <a:ext cx="722721" cy="365125"/>
          </a:xfrm>
        </p:spPr>
        <p:txBody>
          <a:bodyPr/>
          <a:lstStyle/>
          <a:p>
            <a:fld id="{8F1BBE37-5799-4774-9025-BCB0297E8107}" type="slidenum">
              <a:rPr lang="nl-NL" smtClean="0"/>
              <a:pPr/>
              <a:t>5</a:t>
            </a:fld>
            <a:endParaRPr lang="nl-NL"/>
          </a:p>
        </p:txBody>
      </p:sp>
      <p:sp>
        <p:nvSpPr>
          <p:cNvPr id="55" name="Tijdelijke aanduiding voor datum 5">
            <a:extLst>
              <a:ext uri="{FF2B5EF4-FFF2-40B4-BE49-F238E27FC236}">
                <a16:creationId xmlns:a16="http://schemas.microsoft.com/office/drawing/2014/main" id="{73066202-8EC5-5E69-6373-CA8EE96C3344}"/>
              </a:ext>
            </a:extLst>
          </p:cNvPr>
          <p:cNvSpPr>
            <a:spLocks noGrp="1"/>
          </p:cNvSpPr>
          <p:nvPr>
            <p:ph type="dt" sz="half" idx="2"/>
          </p:nvPr>
        </p:nvSpPr>
        <p:spPr>
          <a:xfrm>
            <a:off x="2771335" y="6476165"/>
            <a:ext cx="2743200" cy="365125"/>
          </a:xfrm>
        </p:spPr>
        <p:txBody>
          <a:bodyPr/>
          <a:lstStyle/>
          <a:p>
            <a:fld id="{231162C9-2712-E74C-9210-9C57DF012FEC}" type="datetime1">
              <a:rPr lang="en-US" smtClean="0"/>
              <a:t>2/21/2024</a:t>
            </a:fld>
            <a:endParaRPr lang="aa-ET"/>
          </a:p>
        </p:txBody>
      </p:sp>
      <p:sp>
        <p:nvSpPr>
          <p:cNvPr id="4" name="Rechthoek 3">
            <a:extLst>
              <a:ext uri="{FF2B5EF4-FFF2-40B4-BE49-F238E27FC236}">
                <a16:creationId xmlns:a16="http://schemas.microsoft.com/office/drawing/2014/main" id="{BC352877-E97D-E55B-3694-FDE80D1A037A}"/>
              </a:ext>
            </a:extLst>
          </p:cNvPr>
          <p:cNvSpPr/>
          <p:nvPr/>
        </p:nvSpPr>
        <p:spPr>
          <a:xfrm>
            <a:off x="7537715" y="5469066"/>
            <a:ext cx="4212389" cy="909480"/>
          </a:xfrm>
          <a:prstGeom prst="rect">
            <a:avLst/>
          </a:prstGeom>
          <a:solidFill>
            <a:srgbClr val="CDE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tx1"/>
                </a:solidFill>
                <a:latin typeface="Bahnschrift Light" panose="020B0502040204020203" pitchFamily="34" charset="0"/>
                <a:cs typeface="Times New Roman" panose="02020603050405020304" pitchFamily="18" charset="0"/>
              </a:rPr>
              <a:t>Innoveren</a:t>
            </a:r>
            <a:r>
              <a:rPr lang="nl-NL" sz="1000" dirty="0">
                <a:solidFill>
                  <a:schemeClr val="tx1"/>
                </a:solidFill>
                <a:latin typeface="Bahnschrift Light" panose="020B0502040204020203" pitchFamily="34" charset="0"/>
                <a:cs typeface="Times New Roman" panose="02020603050405020304" pitchFamily="18" charset="0"/>
              </a:rPr>
              <a:t>:</a:t>
            </a:r>
            <a:r>
              <a:rPr lang="nl-NL" sz="1000" b="0" i="0" u="none" strike="noStrike" dirty="0">
                <a:solidFill>
                  <a:srgbClr val="3C3C3C"/>
                </a:solidFill>
                <a:effectLst/>
                <a:latin typeface="Bahnschrift Light" panose="020B0502040204020203" pitchFamily="34" charset="0"/>
              </a:rPr>
              <a:t> We werken aan nieuwe vormen van samenwerking,</a:t>
            </a:r>
            <a:r>
              <a:rPr lang="nl-NL" sz="1000" dirty="0">
                <a:solidFill>
                  <a:schemeClr val="tx1"/>
                </a:solidFill>
                <a:latin typeface="Bahnschrift Light" panose="020B0502040204020203" pitchFamily="34" charset="0"/>
                <a:cs typeface="Times New Roman" panose="02020603050405020304" pitchFamily="18" charset="0"/>
              </a:rPr>
              <a:t> </a:t>
            </a:r>
          </a:p>
          <a:p>
            <a:pPr algn="ctr"/>
            <a:endParaRPr lang="nl-NL" sz="1000" dirty="0">
              <a:solidFill>
                <a:schemeClr val="tx1"/>
              </a:solidFill>
              <a:latin typeface="Bahnschrift Light" panose="020B0502040204020203" pitchFamily="34" charset="0"/>
              <a:cs typeface="Times New Roman" panose="02020603050405020304" pitchFamily="18" charset="0"/>
            </a:endParaRPr>
          </a:p>
        </p:txBody>
      </p:sp>
      <p:sp>
        <p:nvSpPr>
          <p:cNvPr id="14" name="Rechthoek 13">
            <a:extLst>
              <a:ext uri="{FF2B5EF4-FFF2-40B4-BE49-F238E27FC236}">
                <a16:creationId xmlns:a16="http://schemas.microsoft.com/office/drawing/2014/main" id="{9001357F-6DF7-DB98-E535-97F2D87DDD7F}"/>
              </a:ext>
            </a:extLst>
          </p:cNvPr>
          <p:cNvSpPr/>
          <p:nvPr/>
        </p:nvSpPr>
        <p:spPr>
          <a:xfrm>
            <a:off x="524902" y="5426506"/>
            <a:ext cx="3452845" cy="886906"/>
          </a:xfrm>
          <a:prstGeom prst="rect">
            <a:avLst/>
          </a:prstGeom>
          <a:solidFill>
            <a:srgbClr val="CDE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dirty="0">
              <a:solidFill>
                <a:srgbClr val="3C3C3C"/>
              </a:solidFill>
              <a:latin typeface="Bahnschrift Light" panose="020B0502040204020203" pitchFamily="34" charset="0"/>
            </a:endParaRPr>
          </a:p>
          <a:p>
            <a:pPr algn="ctr"/>
            <a:endParaRPr lang="nl-NL" sz="1000" dirty="0">
              <a:solidFill>
                <a:srgbClr val="3C3C3C"/>
              </a:solidFill>
              <a:latin typeface="Bahnschrift Light" panose="020B0502040204020203" pitchFamily="34" charset="0"/>
            </a:endParaRPr>
          </a:p>
          <a:p>
            <a:pPr algn="ctr"/>
            <a:r>
              <a:rPr lang="nl-NL" sz="1000" b="1" dirty="0">
                <a:solidFill>
                  <a:srgbClr val="3C3C3C"/>
                </a:solidFill>
                <a:latin typeface="Bahnschrift Light" panose="020B0502040204020203" pitchFamily="34" charset="0"/>
              </a:rPr>
              <a:t>Verbinden: </a:t>
            </a:r>
            <a:r>
              <a:rPr lang="nl-NL" sz="1000" b="0" i="0" u="none" strike="noStrike" dirty="0">
                <a:solidFill>
                  <a:srgbClr val="3C3C3C"/>
                </a:solidFill>
                <a:effectLst/>
                <a:latin typeface="Bahnschrift Light" panose="020B0502040204020203" pitchFamily="34" charset="0"/>
              </a:rPr>
              <a:t>Veiligheid is van ons allemaal. </a:t>
            </a:r>
            <a:endParaRPr lang="nl-NL" sz="1000" dirty="0">
              <a:solidFill>
                <a:srgbClr val="3C3C3C"/>
              </a:solidFill>
              <a:latin typeface="Bahnschrift Light" panose="020B0502040204020203" pitchFamily="34" charset="0"/>
            </a:endParaRPr>
          </a:p>
          <a:p>
            <a:endParaRPr lang="nl-NL" sz="1000" dirty="0">
              <a:solidFill>
                <a:srgbClr val="3C3C3C"/>
              </a:solidFill>
              <a:latin typeface="Bahnschrift Light" panose="020B0502040204020203" pitchFamily="34" charset="0"/>
              <a:cs typeface="Times New Roman" panose="02020603050405020304" pitchFamily="18" charset="0"/>
            </a:endParaRPr>
          </a:p>
          <a:p>
            <a:endParaRPr lang="nl-NL" sz="1000" dirty="0">
              <a:solidFill>
                <a:srgbClr val="3C3C3C"/>
              </a:solidFill>
              <a:latin typeface="Bahnschrift Light" panose="020B0502040204020203" pitchFamily="34" charset="0"/>
              <a:cs typeface="Times New Roman" panose="02020603050405020304" pitchFamily="18" charset="0"/>
            </a:endParaRPr>
          </a:p>
          <a:p>
            <a:endParaRPr lang="nl-NL" sz="1000" dirty="0">
              <a:solidFill>
                <a:schemeClr val="tx1"/>
              </a:solidFill>
              <a:latin typeface="Bahnschrift Light" panose="020B0502040204020203" pitchFamily="34" charset="0"/>
              <a:cs typeface="Times New Roman" panose="02020603050405020304" pitchFamily="18" charset="0"/>
            </a:endParaRPr>
          </a:p>
        </p:txBody>
      </p:sp>
      <p:pic>
        <p:nvPicPr>
          <p:cNvPr id="16" name="Graphic 15" descr="Badge Tick1 met effen opvulling">
            <a:extLst>
              <a:ext uri="{FF2B5EF4-FFF2-40B4-BE49-F238E27FC236}">
                <a16:creationId xmlns:a16="http://schemas.microsoft.com/office/drawing/2014/main" id="{AEB3E19F-B196-C21C-F96D-26F45FBB7D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077" y="5869959"/>
            <a:ext cx="592350" cy="592350"/>
          </a:xfrm>
          <a:prstGeom prst="rect">
            <a:avLst/>
          </a:prstGeom>
        </p:spPr>
      </p:pic>
      <p:pic>
        <p:nvPicPr>
          <p:cNvPr id="25" name="Graphic 24" descr="Badge Tick1 met effen opvulling">
            <a:extLst>
              <a:ext uri="{FF2B5EF4-FFF2-40B4-BE49-F238E27FC236}">
                <a16:creationId xmlns:a16="http://schemas.microsoft.com/office/drawing/2014/main" id="{6108F749-495A-E572-3E94-2AAF61B6D4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429" y="4876716"/>
            <a:ext cx="592350" cy="592350"/>
          </a:xfrm>
          <a:prstGeom prst="rect">
            <a:avLst/>
          </a:prstGeom>
        </p:spPr>
      </p:pic>
      <p:pic>
        <p:nvPicPr>
          <p:cNvPr id="19" name="Graphic 18" descr="Badge Tick1 met effen opvulling">
            <a:extLst>
              <a:ext uri="{FF2B5EF4-FFF2-40B4-BE49-F238E27FC236}">
                <a16:creationId xmlns:a16="http://schemas.microsoft.com/office/drawing/2014/main" id="{A1BC4EA4-F7C3-6802-0928-C162037E1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0780" y="4871624"/>
            <a:ext cx="592350" cy="592350"/>
          </a:xfrm>
          <a:prstGeom prst="rect">
            <a:avLst/>
          </a:prstGeom>
        </p:spPr>
      </p:pic>
      <p:pic>
        <p:nvPicPr>
          <p:cNvPr id="21" name="Graphic 20" descr="Badge Tick1 met effen opvulling">
            <a:extLst>
              <a:ext uri="{FF2B5EF4-FFF2-40B4-BE49-F238E27FC236}">
                <a16:creationId xmlns:a16="http://schemas.microsoft.com/office/drawing/2014/main" id="{9CC81380-AED2-D3A9-8A15-9F6FE8D73D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18388" y="5923806"/>
            <a:ext cx="592350" cy="592350"/>
          </a:xfrm>
          <a:prstGeom prst="rect">
            <a:avLst/>
          </a:prstGeom>
        </p:spPr>
      </p:pic>
      <p:pic>
        <p:nvPicPr>
          <p:cNvPr id="17" name="Afbeelding 16">
            <a:hlinkClick r:id="rId8" action="ppaction://hlinksldjump"/>
            <a:extLst>
              <a:ext uri="{FF2B5EF4-FFF2-40B4-BE49-F238E27FC236}">
                <a16:creationId xmlns:a16="http://schemas.microsoft.com/office/drawing/2014/main" id="{55C3E1BB-E696-F2E9-F0ED-E7743EFA44EC}"/>
              </a:ext>
            </a:extLst>
          </p:cNvPr>
          <p:cNvPicPr>
            <a:picLocks noChangeAspect="1"/>
          </p:cNvPicPr>
          <p:nvPr/>
        </p:nvPicPr>
        <p:blipFill rotWithShape="1">
          <a:blip r:embed="rId9"/>
          <a:srcRect l="51635"/>
          <a:stretch/>
        </p:blipFill>
        <p:spPr>
          <a:xfrm>
            <a:off x="11029257" y="6023653"/>
            <a:ext cx="654156" cy="666750"/>
          </a:xfrm>
          <a:prstGeom prst="rect">
            <a:avLst/>
          </a:prstGeom>
        </p:spPr>
      </p:pic>
      <p:pic>
        <p:nvPicPr>
          <p:cNvPr id="18" name="Afbeelding 17">
            <a:hlinkClick r:id="rId10" action="ppaction://hlinksldjump"/>
            <a:extLst>
              <a:ext uri="{FF2B5EF4-FFF2-40B4-BE49-F238E27FC236}">
                <a16:creationId xmlns:a16="http://schemas.microsoft.com/office/drawing/2014/main" id="{753EABC0-EB5F-248B-75E7-A77C01770A4C}"/>
              </a:ext>
            </a:extLst>
          </p:cNvPr>
          <p:cNvPicPr>
            <a:picLocks noChangeAspect="1"/>
          </p:cNvPicPr>
          <p:nvPr/>
        </p:nvPicPr>
        <p:blipFill rotWithShape="1">
          <a:blip r:embed="rId9"/>
          <a:srcRect t="1" r="50000" b="-6229"/>
          <a:stretch/>
        </p:blipFill>
        <p:spPr>
          <a:xfrm>
            <a:off x="10361321" y="6023653"/>
            <a:ext cx="676275" cy="708279"/>
          </a:xfrm>
          <a:prstGeom prst="rect">
            <a:avLst/>
          </a:prstGeom>
        </p:spPr>
      </p:pic>
    </p:spTree>
    <p:extLst>
      <p:ext uri="{BB962C8B-B14F-4D97-AF65-F5344CB8AC3E}">
        <p14:creationId xmlns:p14="http://schemas.microsoft.com/office/powerpoint/2010/main" val="234872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E4F5BF8-15EF-9BF8-4438-3587B73C8964}"/>
              </a:ext>
            </a:extLst>
          </p:cNvPr>
          <p:cNvSpPr/>
          <p:nvPr/>
        </p:nvSpPr>
        <p:spPr>
          <a:xfrm>
            <a:off x="596961" y="3904675"/>
            <a:ext cx="4073955" cy="1671822"/>
          </a:xfrm>
          <a:prstGeom prst="rect">
            <a:avLst/>
          </a:prstGeom>
          <a:solidFill>
            <a:srgbClr val="CDEA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665139" y="1699740"/>
            <a:ext cx="4073955" cy="3192086"/>
          </a:xfrm>
        </p:spPr>
        <p:txBody>
          <a:bodyPr/>
          <a:lstStyle/>
          <a:p>
            <a:pPr marL="0" indent="0" algn="just">
              <a:lnSpc>
                <a:spcPct val="107000"/>
              </a:lnSpc>
              <a:spcAft>
                <a:spcPts val="800"/>
              </a:spcAft>
              <a:buNone/>
            </a:pPr>
            <a:r>
              <a:rPr lang="nl-NL" sz="1000" kern="100" dirty="0">
                <a:effectLst/>
                <a:latin typeface="Bahnschrift Light" panose="020B0502040204020203" pitchFamily="34" charset="0"/>
                <a:ea typeface="Century Gothic" panose="020B0502020202020204" pitchFamily="34" charset="0"/>
                <a:cs typeface="Century Gothic" panose="020B0502020202020204" pitchFamily="34" charset="0"/>
              </a:rPr>
              <a:t>Vertrekpunt voor de gezamenlijke aanpak voor het Toekomstscenario in 2024 en 2025 is de startfoto die gemaakt is van de regio IJsselland</a:t>
            </a:r>
            <a:r>
              <a:rPr lang="nl-NL" sz="1000" kern="100" dirty="0">
                <a:latin typeface="Bahnschrift Light" panose="020B0502040204020203" pitchFamily="34" charset="0"/>
                <a:ea typeface="Century Gothic" panose="020B0502020202020204" pitchFamily="34" charset="0"/>
                <a:cs typeface="Century Gothic" panose="020B0502020202020204" pitchFamily="34" charset="0"/>
              </a:rPr>
              <a:t>. Op basis van deze startfoto zijn zeven actielijnen gedestilleerd waarmee de regio vooruitlopend op de landelijke besluitvorming over het Toekomstscenario aan de slag wil gaan. </a:t>
            </a:r>
          </a:p>
          <a:p>
            <a:pPr marL="0" indent="0" algn="just">
              <a:lnSpc>
                <a:spcPct val="107000"/>
              </a:lnSpc>
              <a:spcAft>
                <a:spcPts val="800"/>
              </a:spcAft>
              <a:buNone/>
            </a:pPr>
            <a:r>
              <a:rPr lang="nl-NL" sz="1000" kern="100" dirty="0">
                <a:latin typeface="Bahnschrift Light" panose="020B0502040204020203" pitchFamily="34" charset="0"/>
                <a:ea typeface="Century Gothic" panose="020B0502020202020204" pitchFamily="34" charset="0"/>
                <a:cs typeface="Century Gothic" panose="020B0502020202020204" pitchFamily="34" charset="0"/>
              </a:rPr>
              <a:t>In bestuurlijk overleg in het najaar van 2023 zijn deze actielijnen door alle </a:t>
            </a:r>
            <a:r>
              <a:rPr lang="nl-NL" sz="1000" kern="100" dirty="0">
                <a:effectLst/>
                <a:latin typeface="Bahnschrift Light" panose="020B0502040204020203" pitchFamily="34" charset="0"/>
                <a:ea typeface="Century Gothic" panose="020B0502020202020204" pitchFamily="34" charset="0"/>
                <a:cs typeface="Century Gothic" panose="020B0502020202020204" pitchFamily="34" charset="0"/>
              </a:rPr>
              <a:t>11 de gemeenten en regionaal werkende organisaties bekrachtigt. </a:t>
            </a: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r>
              <a:rPr lang="nl-NL" sz="1000" dirty="0">
                <a:latin typeface="Bahnschrift Light" panose="020B0502040204020203" pitchFamily="34" charset="0"/>
                <a:cs typeface="Times New Roman" panose="02020603050405020304" pitchFamily="18" charset="0"/>
              </a:rPr>
              <a:t>Er zijn 3 rand voorwaardelijke en 4 inhoudelijke actielijnen. Door inzet op deze actielijnen bouwen we aan een veilige samenleving waarin onveiligheid in huishoudens geen plaats heeft en intergenerationele overdracht van geweld gestopt wordt.</a:t>
            </a:r>
            <a:r>
              <a:rPr lang="nl-NL" sz="1000" i="1" kern="100" dirty="0">
                <a:solidFill>
                  <a:srgbClr val="9C3B6C"/>
                </a:solidFill>
                <a:latin typeface="Bahnschrift Light" panose="020B0502040204020203" pitchFamily="34" charset="0"/>
                <a:ea typeface="Century Gothic" panose="020B0502020202020204" pitchFamily="34" charset="0"/>
                <a:cs typeface="Century Gothic" panose="020B0502020202020204" pitchFamily="34" charset="0"/>
              </a:rPr>
              <a:t> </a:t>
            </a:r>
          </a:p>
          <a:p>
            <a:pPr marL="0" indent="0" algn="just" fontAlgn="base">
              <a:lnSpc>
                <a:spcPct val="107000"/>
              </a:lnSpc>
              <a:spcAft>
                <a:spcPts val="800"/>
              </a:spcAft>
              <a:buNone/>
            </a:pPr>
            <a:endParaRPr lang="nl-NL" sz="1000" dirty="0">
              <a:latin typeface="Bahnschrift Light" panose="020B0502040204020203" pitchFamily="34" charset="0"/>
              <a:cs typeface="Times New Roman" panose="02020603050405020304" pitchFamily="18" charset="0"/>
            </a:endParaRPr>
          </a:p>
          <a:p>
            <a:pPr algn="just" fontAlgn="base">
              <a:lnSpc>
                <a:spcPct val="107000"/>
              </a:lnSpc>
            </a:pPr>
            <a:endParaRPr lang="nl-NL" sz="1100" dirty="0">
              <a:latin typeface="Bahnschrift Light" panose="020B0502040204020203" pitchFamily="34" charset="0"/>
              <a:cs typeface="Times New Roman" panose="02020603050405020304" pitchFamily="18" charset="0"/>
            </a:endParaRPr>
          </a:p>
          <a:p>
            <a:pPr marL="0" indent="0" algn="just" fontAlgn="base">
              <a:buNone/>
            </a:pPr>
            <a:endParaRPr lang="nl-NL" sz="1000" dirty="0">
              <a:latin typeface="Bahnschrift Light" panose="020B0502040204020203" pitchFamily="34" charset="0"/>
              <a:cs typeface="Times New Roman" panose="02020603050405020304" pitchFamily="18" charset="0"/>
            </a:endParaRPr>
          </a:p>
          <a:p>
            <a:pPr marL="0" indent="0" algn="just" rtl="0" fontAlgn="base">
              <a:buNone/>
            </a:pPr>
            <a:endParaRPr lang="nl-NL" sz="1000" dirty="0">
              <a:solidFill>
                <a:srgbClr val="000000"/>
              </a:solidFill>
              <a:latin typeface="Bahnschrift Light" panose="020B0502040204020203" pitchFamily="34" charset="0"/>
            </a:endParaRPr>
          </a:p>
          <a:p>
            <a:pPr marL="0" indent="0" algn="just">
              <a:buNone/>
            </a:pPr>
            <a:endParaRPr lang="nl-NL" sz="1000" dirty="0">
              <a:latin typeface="Bahnschrift Light" panose="020B0502040204020203" pitchFamily="34" charset="0"/>
            </a:endParaRPr>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4433906" y="6497778"/>
            <a:ext cx="722721" cy="365125"/>
          </a:xfrm>
        </p:spPr>
        <p:txBody>
          <a:bodyPr/>
          <a:lstStyle/>
          <a:p>
            <a:fld id="{8F1BBE37-5799-4774-9025-BCB0297E8107}" type="slidenum">
              <a:rPr lang="nl-NL" smtClean="0"/>
              <a:pPr/>
              <a:t>6</a:t>
            </a:fld>
            <a:endParaRPr lang="nl-NL"/>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603443" y="188209"/>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solidFill>
                  <a:srgbClr val="9B175C"/>
                </a:solidFill>
                <a:latin typeface="Bahnschrift Light" panose="020B0502040204020203" pitchFamily="34" charset="0"/>
              </a:rPr>
              <a:t>Concrete vertaling voor 2024 &amp; 2025</a:t>
            </a: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69540"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64994"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34986" y="1803330"/>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7" name="Tijdelijke aanduiding voor inhoud 2">
            <a:extLst>
              <a:ext uri="{FF2B5EF4-FFF2-40B4-BE49-F238E27FC236}">
                <a16:creationId xmlns:a16="http://schemas.microsoft.com/office/drawing/2014/main" id="{AE243376-6BC5-D0B5-3A67-081C912E4466}"/>
              </a:ext>
            </a:extLst>
          </p:cNvPr>
          <p:cNvSpPr txBox="1">
            <a:spLocks/>
          </p:cNvSpPr>
          <p:nvPr/>
        </p:nvSpPr>
        <p:spPr>
          <a:xfrm>
            <a:off x="5948981" y="1773098"/>
            <a:ext cx="5242162"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7000"/>
              </a:lnSpc>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algn="just" fontAlgn="base">
              <a:lnSpc>
                <a:spcPct val="107000"/>
              </a:lnSpc>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latin typeface="Bahnschrift Light" panose="020B0502040204020203" pitchFamily="34" charset="0"/>
            </a:endParaRPr>
          </a:p>
          <a:p>
            <a:pPr marL="0" indent="0">
              <a:buFont typeface="Arial" panose="020B0604020202020204" pitchFamily="34" charset="0"/>
              <a:buNone/>
            </a:pPr>
            <a:endParaRPr lang="nl-NL" sz="1000">
              <a:latin typeface="Bahnschrift Light" panose="020B0502040204020203" pitchFamily="34" charset="0"/>
            </a:endParaRPr>
          </a:p>
        </p:txBody>
      </p:sp>
      <p:grpSp>
        <p:nvGrpSpPr>
          <p:cNvPr id="54" name="Groep 53">
            <a:extLst>
              <a:ext uri="{FF2B5EF4-FFF2-40B4-BE49-F238E27FC236}">
                <a16:creationId xmlns:a16="http://schemas.microsoft.com/office/drawing/2014/main" id="{37E4B6C6-6AC3-D071-4CC7-7EB61C145B40}"/>
              </a:ext>
            </a:extLst>
          </p:cNvPr>
          <p:cNvGrpSpPr/>
          <p:nvPr/>
        </p:nvGrpSpPr>
        <p:grpSpPr>
          <a:xfrm>
            <a:off x="4866135" y="1767662"/>
            <a:ext cx="6856891" cy="3864700"/>
            <a:chOff x="4379338" y="2015184"/>
            <a:chExt cx="7416271" cy="3939747"/>
          </a:xfrm>
        </p:grpSpPr>
        <p:sp>
          <p:nvSpPr>
            <p:cNvPr id="44" name="Pijl: rechts 43">
              <a:hlinkClick r:id="rId4" action="ppaction://hlinksldjump"/>
              <a:extLst>
                <a:ext uri="{FF2B5EF4-FFF2-40B4-BE49-F238E27FC236}">
                  <a16:creationId xmlns:a16="http://schemas.microsoft.com/office/drawing/2014/main" id="{023C9D29-CDCA-97EF-1A81-54BA6612E164}"/>
                </a:ext>
              </a:extLst>
            </p:cNvPr>
            <p:cNvSpPr/>
            <p:nvPr/>
          </p:nvSpPr>
          <p:spPr>
            <a:xfrm rot="16200000">
              <a:off x="9805378" y="4015082"/>
              <a:ext cx="1620026" cy="2255569"/>
            </a:xfrm>
            <a:prstGeom prst="rightArrow">
              <a:avLst>
                <a:gd name="adj1" fmla="val 100000"/>
                <a:gd name="adj2" fmla="val 34175"/>
              </a:avLst>
            </a:prstGeom>
            <a:solidFill>
              <a:srgbClr val="167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000">
                <a:solidFill>
                  <a:schemeClr val="bg1"/>
                </a:solidFill>
              </a:endParaRPr>
            </a:p>
          </p:txBody>
        </p:sp>
        <p:sp>
          <p:nvSpPr>
            <p:cNvPr id="30" name="Pijl: rechts 29">
              <a:extLst>
                <a:ext uri="{FF2B5EF4-FFF2-40B4-BE49-F238E27FC236}">
                  <a16:creationId xmlns:a16="http://schemas.microsoft.com/office/drawing/2014/main" id="{1F73A9AF-00BE-232D-0D1A-C1DD6AFC0A43}"/>
                </a:ext>
              </a:extLst>
            </p:cNvPr>
            <p:cNvSpPr/>
            <p:nvPr/>
          </p:nvSpPr>
          <p:spPr>
            <a:xfrm rot="16200000">
              <a:off x="5107527" y="3975856"/>
              <a:ext cx="1620026" cy="2338124"/>
            </a:xfrm>
            <a:prstGeom prst="rightArrow">
              <a:avLst>
                <a:gd name="adj1" fmla="val 100000"/>
                <a:gd name="adj2" fmla="val 34175"/>
              </a:avLst>
            </a:prstGeom>
            <a:solidFill>
              <a:srgbClr val="167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000">
                <a:solidFill>
                  <a:schemeClr val="bg1"/>
                </a:solidFill>
              </a:endParaRPr>
            </a:p>
          </p:txBody>
        </p:sp>
        <p:sp>
          <p:nvSpPr>
            <p:cNvPr id="8" name="Pijl: rechts 7">
              <a:extLst>
                <a:ext uri="{FF2B5EF4-FFF2-40B4-BE49-F238E27FC236}">
                  <a16:creationId xmlns:a16="http://schemas.microsoft.com/office/drawing/2014/main" id="{0D313684-4873-EC0E-21CA-54C4F728F9CE}"/>
                </a:ext>
              </a:extLst>
            </p:cNvPr>
            <p:cNvSpPr/>
            <p:nvPr/>
          </p:nvSpPr>
          <p:spPr>
            <a:xfrm>
              <a:off x="4748480" y="2094879"/>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23" name="Tekstvak 22">
              <a:hlinkClick r:id="rId5" action="ppaction://hlinksldjump"/>
              <a:extLst>
                <a:ext uri="{FF2B5EF4-FFF2-40B4-BE49-F238E27FC236}">
                  <a16:creationId xmlns:a16="http://schemas.microsoft.com/office/drawing/2014/main" id="{8624C614-B801-F1EF-6A5A-38DFC7F29748}"/>
                </a:ext>
              </a:extLst>
            </p:cNvPr>
            <p:cNvSpPr txBox="1"/>
            <p:nvPr/>
          </p:nvSpPr>
          <p:spPr>
            <a:xfrm>
              <a:off x="4752826" y="4876278"/>
              <a:ext cx="2338121" cy="861774"/>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Faciliteren van “evalueren en leren van gezamenlijke casuïstiek” (incl. cliëntparticipatie- ervaringsdeskundigheid).</a:t>
              </a:r>
            </a:p>
            <a:p>
              <a:pPr algn="ctr"/>
              <a:endParaRPr lang="nl-NL" sz="1000" b="1" dirty="0">
                <a:solidFill>
                  <a:schemeClr val="bg1"/>
                </a:solidFill>
              </a:endParaRPr>
            </a:p>
          </p:txBody>
        </p:sp>
        <p:sp>
          <p:nvSpPr>
            <p:cNvPr id="27" name="Tekstvak 26">
              <a:extLst>
                <a:ext uri="{FF2B5EF4-FFF2-40B4-BE49-F238E27FC236}">
                  <a16:creationId xmlns:a16="http://schemas.microsoft.com/office/drawing/2014/main" id="{F7B56B13-FA4B-865A-DEBF-BFF1C0311870}"/>
                </a:ext>
              </a:extLst>
            </p:cNvPr>
            <p:cNvSpPr txBox="1"/>
            <p:nvPr/>
          </p:nvSpPr>
          <p:spPr>
            <a:xfrm>
              <a:off x="9436469" y="4881245"/>
              <a:ext cx="2359140" cy="72163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Borgen van ambtelijke en bestuurlijke structuur Toekomstscenario (incl. samenwerking met Jeugd.)</a:t>
              </a:r>
            </a:p>
          </p:txBody>
        </p:sp>
        <p:sp>
          <p:nvSpPr>
            <p:cNvPr id="33" name="Tekstvak 32">
              <a:hlinkClick r:id="rId6" action="ppaction://hlinksldjump"/>
              <a:extLst>
                <a:ext uri="{FF2B5EF4-FFF2-40B4-BE49-F238E27FC236}">
                  <a16:creationId xmlns:a16="http://schemas.microsoft.com/office/drawing/2014/main" id="{0EC660CC-9720-5269-648C-A81FE4C643FA}"/>
                </a:ext>
              </a:extLst>
            </p:cNvPr>
            <p:cNvSpPr txBox="1"/>
            <p:nvPr/>
          </p:nvSpPr>
          <p:spPr>
            <a:xfrm>
              <a:off x="5124122" y="2172872"/>
              <a:ext cx="6099048" cy="25100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Doorontwikkeling ronde tafels  gedwongen kader​ jeugd</a:t>
              </a:r>
            </a:p>
          </p:txBody>
        </p:sp>
        <p:sp>
          <p:nvSpPr>
            <p:cNvPr id="34" name="Pijl: rechts 33">
              <a:extLst>
                <a:ext uri="{FF2B5EF4-FFF2-40B4-BE49-F238E27FC236}">
                  <a16:creationId xmlns:a16="http://schemas.microsoft.com/office/drawing/2014/main" id="{B47CAE33-6AA0-A69E-CBB2-479D57C7AF6C}"/>
                </a:ext>
              </a:extLst>
            </p:cNvPr>
            <p:cNvSpPr/>
            <p:nvPr/>
          </p:nvSpPr>
          <p:spPr>
            <a:xfrm>
              <a:off x="4748479" y="2658412"/>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35" name="Pijl: rechts 34">
              <a:extLst>
                <a:ext uri="{FF2B5EF4-FFF2-40B4-BE49-F238E27FC236}">
                  <a16:creationId xmlns:a16="http://schemas.microsoft.com/office/drawing/2014/main" id="{D26CD85D-42E7-112C-1680-B7372CA3892C}"/>
                </a:ext>
              </a:extLst>
            </p:cNvPr>
            <p:cNvSpPr/>
            <p:nvPr/>
          </p:nvSpPr>
          <p:spPr>
            <a:xfrm>
              <a:off x="4748477" y="3167904"/>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36" name="Pijl: rechts 35">
              <a:extLst>
                <a:ext uri="{FF2B5EF4-FFF2-40B4-BE49-F238E27FC236}">
                  <a16:creationId xmlns:a16="http://schemas.microsoft.com/office/drawing/2014/main" id="{517764C8-A37F-A9EF-3A76-B80E893F2314}"/>
                </a:ext>
              </a:extLst>
            </p:cNvPr>
            <p:cNvSpPr/>
            <p:nvPr/>
          </p:nvSpPr>
          <p:spPr>
            <a:xfrm>
              <a:off x="4748478" y="3715135"/>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38" name="Tekstvak 37">
              <a:hlinkClick r:id="rId7" action="ppaction://hlinksldjump"/>
              <a:extLst>
                <a:ext uri="{FF2B5EF4-FFF2-40B4-BE49-F238E27FC236}">
                  <a16:creationId xmlns:a16="http://schemas.microsoft.com/office/drawing/2014/main" id="{FAA28F81-F804-9942-8562-94009303A441}"/>
                </a:ext>
              </a:extLst>
            </p:cNvPr>
            <p:cNvSpPr txBox="1"/>
            <p:nvPr/>
          </p:nvSpPr>
          <p:spPr>
            <a:xfrm>
              <a:off x="5129645" y="3251071"/>
              <a:ext cx="6099048" cy="248257"/>
            </a:xfrm>
            <a:prstGeom prst="rect">
              <a:avLst/>
            </a:prstGeom>
            <a:noFill/>
          </p:spPr>
          <p:txBody>
            <a:bodyPr wrap="square">
              <a:spAutoFit/>
            </a:bodyPr>
            <a:lstStyle/>
            <a:p>
              <a:pPr lvl="0" algn="ctr" fontAlgn="base">
                <a:lnSpc>
                  <a:spcPct val="107000"/>
                </a:lnSpc>
                <a:spcAft>
                  <a:spcPts val="800"/>
                </a:spcAft>
                <a:tabLst>
                  <a:tab pos="457200" algn="l"/>
                </a:tabLst>
              </a:pPr>
              <a:r>
                <a:rPr lang="nl-NL" sz="1000" b="1" dirty="0">
                  <a:solidFill>
                    <a:schemeClr val="bg1"/>
                  </a:solidFill>
                  <a:latin typeface="Bahnschrift Light" panose="020B0502040204020203" pitchFamily="34" charset="0"/>
                  <a:cs typeface="Times New Roman" panose="02020603050405020304" pitchFamily="18" charset="0"/>
                </a:rPr>
                <a:t>Integreren hulpverlening gericht op volwassenen om echt te kunnen werken aan herstel</a:t>
              </a:r>
              <a:endParaRPr lang="nl-NL" sz="1000" b="1" dirty="0">
                <a:solidFill>
                  <a:schemeClr val="bg1"/>
                </a:solidFill>
              </a:endParaRPr>
            </a:p>
          </p:txBody>
        </p:sp>
        <p:sp>
          <p:nvSpPr>
            <p:cNvPr id="40" name="Tekstvak 39">
              <a:hlinkClick r:id="rId8" action="ppaction://hlinksldjump"/>
              <a:extLst>
                <a:ext uri="{FF2B5EF4-FFF2-40B4-BE49-F238E27FC236}">
                  <a16:creationId xmlns:a16="http://schemas.microsoft.com/office/drawing/2014/main" id="{A700AEC3-0B43-89BA-1F83-F2F3F6E28929}"/>
                </a:ext>
              </a:extLst>
            </p:cNvPr>
            <p:cNvSpPr txBox="1"/>
            <p:nvPr/>
          </p:nvSpPr>
          <p:spPr>
            <a:xfrm>
              <a:off x="5129645" y="2714010"/>
              <a:ext cx="6099048" cy="25100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Maken van gezamenlijke analyses van het gezin/huishouden</a:t>
              </a:r>
              <a:endParaRPr lang="nl-NL" sz="1000" b="1" dirty="0">
                <a:solidFill>
                  <a:schemeClr val="bg1"/>
                </a:solidFill>
              </a:endParaRPr>
            </a:p>
          </p:txBody>
        </p:sp>
        <p:sp>
          <p:nvSpPr>
            <p:cNvPr id="42" name="Tekstvak 41">
              <a:hlinkClick r:id="rId9" action="ppaction://hlinksldjump"/>
              <a:extLst>
                <a:ext uri="{FF2B5EF4-FFF2-40B4-BE49-F238E27FC236}">
                  <a16:creationId xmlns:a16="http://schemas.microsoft.com/office/drawing/2014/main" id="{A3EDA85D-455B-6773-7C79-397FE31F8BD4}"/>
                </a:ext>
              </a:extLst>
            </p:cNvPr>
            <p:cNvSpPr txBox="1"/>
            <p:nvPr/>
          </p:nvSpPr>
          <p:spPr>
            <a:xfrm>
              <a:off x="5129639" y="3761336"/>
              <a:ext cx="6544909" cy="25100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Netwerksamenwerking in (complexe) scheidingszaken (gezamenlijk (feiten)onderzoek) </a:t>
              </a:r>
            </a:p>
          </p:txBody>
        </p:sp>
        <p:sp>
          <p:nvSpPr>
            <p:cNvPr id="43" name="Pijl: rechts 42">
              <a:hlinkClick r:id="rId5" action="ppaction://hlinksldjump"/>
              <a:extLst>
                <a:ext uri="{FF2B5EF4-FFF2-40B4-BE49-F238E27FC236}">
                  <a16:creationId xmlns:a16="http://schemas.microsoft.com/office/drawing/2014/main" id="{CBCC0625-DF9D-64AA-6944-235197612786}"/>
                </a:ext>
              </a:extLst>
            </p:cNvPr>
            <p:cNvSpPr/>
            <p:nvPr/>
          </p:nvSpPr>
          <p:spPr>
            <a:xfrm rot="16200000">
              <a:off x="7477091" y="4012568"/>
              <a:ext cx="1620028" cy="2255569"/>
            </a:xfrm>
            <a:prstGeom prst="rightArrow">
              <a:avLst>
                <a:gd name="adj1" fmla="val 100000"/>
                <a:gd name="adj2" fmla="val 34175"/>
              </a:avLst>
            </a:prstGeom>
            <a:solidFill>
              <a:srgbClr val="167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000">
                <a:solidFill>
                  <a:schemeClr val="bg1"/>
                </a:solidFill>
              </a:endParaRPr>
            </a:p>
          </p:txBody>
        </p:sp>
        <p:sp>
          <p:nvSpPr>
            <p:cNvPr id="29" name="Tekstvak 28">
              <a:extLst>
                <a:ext uri="{FF2B5EF4-FFF2-40B4-BE49-F238E27FC236}">
                  <a16:creationId xmlns:a16="http://schemas.microsoft.com/office/drawing/2014/main" id="{F7A87C25-F933-CD3A-D070-08B5A5EEFC50}"/>
                </a:ext>
              </a:extLst>
            </p:cNvPr>
            <p:cNvSpPr txBox="1"/>
            <p:nvPr/>
          </p:nvSpPr>
          <p:spPr>
            <a:xfrm>
              <a:off x="7180900" y="4980584"/>
              <a:ext cx="2222046" cy="571567"/>
            </a:xfrm>
            <a:prstGeom prst="rect">
              <a:avLst/>
            </a:prstGeom>
            <a:noFill/>
          </p:spPr>
          <p:txBody>
            <a:bodyPr wrap="square">
              <a:spAutoFit/>
            </a:bodyPr>
            <a:lstStyle/>
            <a:p>
              <a:pPr algn="ctr" fontAlgn="base">
                <a:lnSpc>
                  <a:spcPct val="107000"/>
                </a:lnSpc>
                <a:spcAft>
                  <a:spcPts val="800"/>
                </a:spcAft>
                <a:tabLst>
                  <a:tab pos="457200" algn="l"/>
                </a:tabLst>
              </a:pPr>
              <a:r>
                <a:rPr lang="nl-NL" sz="1000" b="1" dirty="0">
                  <a:solidFill>
                    <a:schemeClr val="bg1"/>
                  </a:solidFill>
                  <a:latin typeface="Bahnschrift Light" panose="020B0502040204020203" pitchFamily="34" charset="0"/>
                  <a:cs typeface="Times New Roman" panose="02020603050405020304" pitchFamily="18" charset="0"/>
                </a:rPr>
                <a:t>Werken volgens visie gefaseerd samenwerken aan veiligheid en kwaliteitskaders </a:t>
              </a:r>
            </a:p>
          </p:txBody>
        </p:sp>
        <p:sp>
          <p:nvSpPr>
            <p:cNvPr id="45" name="Tekstvak 44">
              <a:extLst>
                <a:ext uri="{FF2B5EF4-FFF2-40B4-BE49-F238E27FC236}">
                  <a16:creationId xmlns:a16="http://schemas.microsoft.com/office/drawing/2014/main" id="{FF269B54-9F3D-0817-9566-FED5A4B09F41}"/>
                </a:ext>
              </a:extLst>
            </p:cNvPr>
            <p:cNvSpPr txBox="1"/>
            <p:nvPr/>
          </p:nvSpPr>
          <p:spPr>
            <a:xfrm rot="16200000">
              <a:off x="3395895" y="2998627"/>
              <a:ext cx="2305439" cy="338554"/>
            </a:xfrm>
            <a:prstGeom prst="rect">
              <a:avLst/>
            </a:prstGeom>
            <a:noFill/>
          </p:spPr>
          <p:txBody>
            <a:bodyPr wrap="none" rtlCol="0">
              <a:spAutoFit/>
            </a:bodyPr>
            <a:lstStyle/>
            <a:p>
              <a:pPr algn="ctr"/>
              <a:r>
                <a:rPr lang="nl-NL" sz="1600" b="1">
                  <a:solidFill>
                    <a:srgbClr val="9C3B6C"/>
                  </a:solidFill>
                  <a:latin typeface="Bahnschrift Light" panose="020B0502040204020203" pitchFamily="34" charset="0"/>
                </a:rPr>
                <a:t>Inhoudelijke actielijnen</a:t>
              </a:r>
            </a:p>
          </p:txBody>
        </p:sp>
        <p:sp>
          <p:nvSpPr>
            <p:cNvPr id="46" name="Tekstvak 45">
              <a:extLst>
                <a:ext uri="{FF2B5EF4-FFF2-40B4-BE49-F238E27FC236}">
                  <a16:creationId xmlns:a16="http://schemas.microsoft.com/office/drawing/2014/main" id="{C1DA2635-49C3-7631-02AA-8DA7C2089D48}"/>
                </a:ext>
              </a:extLst>
            </p:cNvPr>
            <p:cNvSpPr txBox="1"/>
            <p:nvPr/>
          </p:nvSpPr>
          <p:spPr>
            <a:xfrm>
              <a:off x="4748477" y="5638708"/>
              <a:ext cx="6994694" cy="313754"/>
            </a:xfrm>
            <a:prstGeom prst="rect">
              <a:avLst/>
            </a:prstGeom>
            <a:solidFill>
              <a:srgbClr val="FF0000"/>
            </a:solidFill>
          </p:spPr>
          <p:txBody>
            <a:bodyPr wrap="square" rtlCol="0">
              <a:spAutoFit/>
            </a:bodyPr>
            <a:lstStyle/>
            <a:p>
              <a:pPr algn="ctr"/>
              <a:r>
                <a:rPr lang="nl-NL" sz="1400" b="1" dirty="0">
                  <a:solidFill>
                    <a:schemeClr val="bg1"/>
                  </a:solidFill>
                  <a:latin typeface="Bahnschrift Light" panose="020B0502040204020203" pitchFamily="34" charset="0"/>
                </a:rPr>
                <a:t>Versterken lokale wijkteam en samenwerkende regionale organisaties door: </a:t>
              </a:r>
            </a:p>
          </p:txBody>
        </p:sp>
        <p:sp>
          <p:nvSpPr>
            <p:cNvPr id="47" name="Ovaal 46">
              <a:extLst>
                <a:ext uri="{FF2B5EF4-FFF2-40B4-BE49-F238E27FC236}">
                  <a16:creationId xmlns:a16="http://schemas.microsoft.com/office/drawing/2014/main" id="{EC1BCAAA-8101-71F9-4A25-B30D4AD50DE1}"/>
                </a:ext>
              </a:extLst>
            </p:cNvPr>
            <p:cNvSpPr/>
            <p:nvPr/>
          </p:nvSpPr>
          <p:spPr>
            <a:xfrm>
              <a:off x="4804862" y="2149490"/>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1</a:t>
              </a:r>
            </a:p>
          </p:txBody>
        </p:sp>
        <p:sp>
          <p:nvSpPr>
            <p:cNvPr id="48" name="Ovaal 47">
              <a:extLst>
                <a:ext uri="{FF2B5EF4-FFF2-40B4-BE49-F238E27FC236}">
                  <a16:creationId xmlns:a16="http://schemas.microsoft.com/office/drawing/2014/main" id="{561E76AC-D258-1798-9AD4-E6D08DE46FC3}"/>
                </a:ext>
              </a:extLst>
            </p:cNvPr>
            <p:cNvSpPr/>
            <p:nvPr/>
          </p:nvSpPr>
          <p:spPr>
            <a:xfrm>
              <a:off x="4792315" y="2735060"/>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2</a:t>
              </a:r>
            </a:p>
          </p:txBody>
        </p:sp>
        <p:sp>
          <p:nvSpPr>
            <p:cNvPr id="49" name="Ovaal 48">
              <a:extLst>
                <a:ext uri="{FF2B5EF4-FFF2-40B4-BE49-F238E27FC236}">
                  <a16:creationId xmlns:a16="http://schemas.microsoft.com/office/drawing/2014/main" id="{A18E085B-5BDB-9801-4CD4-2026EE611477}"/>
                </a:ext>
              </a:extLst>
            </p:cNvPr>
            <p:cNvSpPr/>
            <p:nvPr/>
          </p:nvSpPr>
          <p:spPr>
            <a:xfrm>
              <a:off x="4801598" y="3221945"/>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3</a:t>
              </a:r>
            </a:p>
          </p:txBody>
        </p:sp>
        <p:sp>
          <p:nvSpPr>
            <p:cNvPr id="50" name="Ovaal 49">
              <a:extLst>
                <a:ext uri="{FF2B5EF4-FFF2-40B4-BE49-F238E27FC236}">
                  <a16:creationId xmlns:a16="http://schemas.microsoft.com/office/drawing/2014/main" id="{C851396A-6B92-E46A-8801-FF460549DBC7}"/>
                </a:ext>
              </a:extLst>
            </p:cNvPr>
            <p:cNvSpPr/>
            <p:nvPr/>
          </p:nvSpPr>
          <p:spPr>
            <a:xfrm>
              <a:off x="4822748" y="3755120"/>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4</a:t>
              </a:r>
            </a:p>
          </p:txBody>
        </p:sp>
        <p:sp>
          <p:nvSpPr>
            <p:cNvPr id="51" name="Ovaal 50">
              <a:extLst>
                <a:ext uri="{FF2B5EF4-FFF2-40B4-BE49-F238E27FC236}">
                  <a16:creationId xmlns:a16="http://schemas.microsoft.com/office/drawing/2014/main" id="{2D39C533-0FB5-E89F-A57A-447D243D216B}"/>
                </a:ext>
              </a:extLst>
            </p:cNvPr>
            <p:cNvSpPr/>
            <p:nvPr/>
          </p:nvSpPr>
          <p:spPr>
            <a:xfrm>
              <a:off x="5771148" y="4396235"/>
              <a:ext cx="319260" cy="26021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a</a:t>
              </a:r>
            </a:p>
          </p:txBody>
        </p:sp>
        <p:sp>
          <p:nvSpPr>
            <p:cNvPr id="52" name="Ovaal 51">
              <a:extLst>
                <a:ext uri="{FF2B5EF4-FFF2-40B4-BE49-F238E27FC236}">
                  <a16:creationId xmlns:a16="http://schemas.microsoft.com/office/drawing/2014/main" id="{CB720809-AF40-F771-B9C0-4D2241563C54}"/>
                </a:ext>
              </a:extLst>
            </p:cNvPr>
            <p:cNvSpPr/>
            <p:nvPr/>
          </p:nvSpPr>
          <p:spPr>
            <a:xfrm>
              <a:off x="8123302" y="4424378"/>
              <a:ext cx="319260" cy="26021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b</a:t>
              </a:r>
            </a:p>
          </p:txBody>
        </p:sp>
        <p:sp>
          <p:nvSpPr>
            <p:cNvPr id="53" name="Ovaal 52">
              <a:extLst>
                <a:ext uri="{FF2B5EF4-FFF2-40B4-BE49-F238E27FC236}">
                  <a16:creationId xmlns:a16="http://schemas.microsoft.com/office/drawing/2014/main" id="{58C5F1AB-9264-D5E1-4306-FAA1654478EB}"/>
                </a:ext>
              </a:extLst>
            </p:cNvPr>
            <p:cNvSpPr/>
            <p:nvPr/>
          </p:nvSpPr>
          <p:spPr>
            <a:xfrm>
              <a:off x="10442521" y="4455106"/>
              <a:ext cx="319260" cy="26021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c</a:t>
              </a:r>
            </a:p>
          </p:txBody>
        </p:sp>
      </p:grpSp>
      <p:pic>
        <p:nvPicPr>
          <p:cNvPr id="2" name="Afbeelding 1">
            <a:hlinkClick r:id="rId10" action="ppaction://hlinksldjump"/>
            <a:extLst>
              <a:ext uri="{FF2B5EF4-FFF2-40B4-BE49-F238E27FC236}">
                <a16:creationId xmlns:a16="http://schemas.microsoft.com/office/drawing/2014/main" id="{DE82C6F9-86A4-E7DC-3AA1-8E8F6656973F}"/>
              </a:ext>
            </a:extLst>
          </p:cNvPr>
          <p:cNvPicPr>
            <a:picLocks noChangeAspect="1"/>
          </p:cNvPicPr>
          <p:nvPr/>
        </p:nvPicPr>
        <p:blipFill rotWithShape="1">
          <a:blip r:embed="rId11"/>
          <a:srcRect l="51635"/>
          <a:stretch/>
        </p:blipFill>
        <p:spPr>
          <a:xfrm>
            <a:off x="11100816" y="6059418"/>
            <a:ext cx="654156" cy="666750"/>
          </a:xfrm>
          <a:prstGeom prst="rect">
            <a:avLst/>
          </a:prstGeom>
        </p:spPr>
      </p:pic>
      <p:pic>
        <p:nvPicPr>
          <p:cNvPr id="4" name="Afbeelding 3">
            <a:hlinkClick r:id="rId12" action="ppaction://hlinksldjump"/>
            <a:extLst>
              <a:ext uri="{FF2B5EF4-FFF2-40B4-BE49-F238E27FC236}">
                <a16:creationId xmlns:a16="http://schemas.microsoft.com/office/drawing/2014/main" id="{DF2DEFCD-5A1F-FCBF-D790-6DC7F6525BB2}"/>
              </a:ext>
            </a:extLst>
          </p:cNvPr>
          <p:cNvPicPr>
            <a:picLocks noChangeAspect="1"/>
          </p:cNvPicPr>
          <p:nvPr/>
        </p:nvPicPr>
        <p:blipFill rotWithShape="1">
          <a:blip r:embed="rId11"/>
          <a:srcRect t="1" r="50000" b="-6229"/>
          <a:stretch/>
        </p:blipFill>
        <p:spPr>
          <a:xfrm>
            <a:off x="10432880" y="6059418"/>
            <a:ext cx="676275" cy="708279"/>
          </a:xfrm>
          <a:prstGeom prst="rect">
            <a:avLst/>
          </a:prstGeom>
        </p:spPr>
      </p:pic>
      <p:sp>
        <p:nvSpPr>
          <p:cNvPr id="17" name="Tekstvak 16">
            <a:extLst>
              <a:ext uri="{FF2B5EF4-FFF2-40B4-BE49-F238E27FC236}">
                <a16:creationId xmlns:a16="http://schemas.microsoft.com/office/drawing/2014/main" id="{545DC69B-C164-7B90-29A9-120B044C9D02}"/>
              </a:ext>
            </a:extLst>
          </p:cNvPr>
          <p:cNvSpPr txBox="1"/>
          <p:nvPr/>
        </p:nvSpPr>
        <p:spPr>
          <a:xfrm>
            <a:off x="6460006" y="5811641"/>
            <a:ext cx="6101442" cy="369332"/>
          </a:xfrm>
          <a:prstGeom prst="rect">
            <a:avLst/>
          </a:prstGeom>
          <a:noFill/>
        </p:spPr>
        <p:txBody>
          <a:bodyPr wrap="square">
            <a:spAutoFit/>
          </a:bodyPr>
          <a:lstStyle/>
          <a:p>
            <a:pPr marL="0" indent="0" fontAlgn="base">
              <a:buNone/>
            </a:pPr>
            <a:r>
              <a:rPr lang="nl-NL" sz="1600" b="1" dirty="0">
                <a:solidFill>
                  <a:srgbClr val="FF0000"/>
                </a:solidFill>
                <a:latin typeface="Bahnschrift Light" panose="020B0502040204020203" pitchFamily="34" charset="0"/>
              </a:rPr>
              <a:t>Randvoorwaardelijke</a:t>
            </a:r>
            <a:r>
              <a:rPr lang="nl-NL" sz="1800" b="1" dirty="0">
                <a:solidFill>
                  <a:srgbClr val="FF0000"/>
                </a:solidFill>
                <a:latin typeface="Bahnschrift Light" panose="020B0502040204020203" pitchFamily="34" charset="0"/>
              </a:rPr>
              <a:t> actielijnen:</a:t>
            </a:r>
          </a:p>
        </p:txBody>
      </p:sp>
      <p:sp>
        <p:nvSpPr>
          <p:cNvPr id="18" name="Tekstvak 17">
            <a:hlinkClick r:id="rId13" action="ppaction://hlinksldjump"/>
            <a:extLst>
              <a:ext uri="{FF2B5EF4-FFF2-40B4-BE49-F238E27FC236}">
                <a16:creationId xmlns:a16="http://schemas.microsoft.com/office/drawing/2014/main" id="{C4CE6197-D4BD-4C26-6775-12E42309F7E9}"/>
              </a:ext>
            </a:extLst>
          </p:cNvPr>
          <p:cNvSpPr txBox="1"/>
          <p:nvPr/>
        </p:nvSpPr>
        <p:spPr>
          <a:xfrm>
            <a:off x="1189743" y="6196041"/>
            <a:ext cx="2424287" cy="553998"/>
          </a:xfrm>
          <a:prstGeom prst="rect">
            <a:avLst/>
          </a:prstGeom>
          <a:noFill/>
        </p:spPr>
        <p:txBody>
          <a:bodyPr wrap="square" rtlCol="0">
            <a:spAutoFit/>
          </a:bodyPr>
          <a:lstStyle/>
          <a:p>
            <a:r>
              <a:rPr lang="nl-NL" sz="1000" b="1" i="1" u="sng">
                <a:solidFill>
                  <a:srgbClr val="4472C4"/>
                </a:solidFill>
                <a:latin typeface="Bahnschrift Light" panose="020B0502040204020203" pitchFamily="34" charset="0"/>
              </a:rPr>
              <a:t>In de samenvatting van de startfoto in de bijlagen is te lezen wat we op elke actielijn nu al op doen,. </a:t>
            </a:r>
          </a:p>
        </p:txBody>
      </p:sp>
      <p:pic>
        <p:nvPicPr>
          <p:cNvPr id="19" name="Graphic 18" descr="Gedachte met effen opvulling">
            <a:hlinkClick r:id="rId13" action="ppaction://hlinksldjump"/>
            <a:extLst>
              <a:ext uri="{FF2B5EF4-FFF2-40B4-BE49-F238E27FC236}">
                <a16:creationId xmlns:a16="http://schemas.microsoft.com/office/drawing/2014/main" id="{5301AE9F-EDED-064E-439B-3B39FDAC24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692" y="5811641"/>
            <a:ext cx="1115695" cy="1115695"/>
          </a:xfrm>
          <a:prstGeom prst="rect">
            <a:avLst/>
          </a:prstGeom>
        </p:spPr>
      </p:pic>
      <p:sp>
        <p:nvSpPr>
          <p:cNvPr id="22" name="Tekstvak 21">
            <a:extLst>
              <a:ext uri="{FF2B5EF4-FFF2-40B4-BE49-F238E27FC236}">
                <a16:creationId xmlns:a16="http://schemas.microsoft.com/office/drawing/2014/main" id="{4041946B-9E92-A1E2-B732-F7B7289FB144}"/>
              </a:ext>
            </a:extLst>
          </p:cNvPr>
          <p:cNvSpPr txBox="1"/>
          <p:nvPr/>
        </p:nvSpPr>
        <p:spPr>
          <a:xfrm>
            <a:off x="701193" y="3986144"/>
            <a:ext cx="3740973" cy="1525226"/>
          </a:xfrm>
          <a:prstGeom prst="rect">
            <a:avLst/>
          </a:prstGeom>
          <a:noFill/>
        </p:spPr>
        <p:txBody>
          <a:bodyPr wrap="square">
            <a:spAutoFit/>
          </a:bodyPr>
          <a:lstStyle/>
          <a:p>
            <a:pPr marL="0" indent="0" algn="ctr" fontAlgn="base">
              <a:lnSpc>
                <a:spcPct val="107000"/>
              </a:lnSpc>
              <a:buNone/>
            </a:pPr>
            <a:r>
              <a:rPr lang="nl-NL" sz="1100" b="1" dirty="0">
                <a:solidFill>
                  <a:srgbClr val="0AB4E8"/>
                </a:solidFill>
                <a:latin typeface="Bahnschrift Light" panose="020B0502040204020203" pitchFamily="34" charset="0"/>
                <a:cs typeface="Times New Roman" panose="02020603050405020304" pitchFamily="18" charset="0"/>
              </a:rPr>
              <a:t>Nadruk ligt op het versterken van </a:t>
            </a:r>
            <a:r>
              <a:rPr lang="nl-NL" sz="1100" b="1" u="sng" dirty="0">
                <a:solidFill>
                  <a:srgbClr val="0AB4E8"/>
                </a:solidFill>
                <a:latin typeface="Bahnschrift Light" panose="020B0502040204020203" pitchFamily="34" charset="0"/>
                <a:cs typeface="Times New Roman" panose="02020603050405020304" pitchFamily="18" charset="0"/>
              </a:rPr>
              <a:t>alle</a:t>
            </a:r>
            <a:r>
              <a:rPr lang="nl-NL" sz="1100" b="1" dirty="0">
                <a:solidFill>
                  <a:srgbClr val="0AB4E8"/>
                </a:solidFill>
                <a:latin typeface="Bahnschrift Light" panose="020B0502040204020203" pitchFamily="34" charset="0"/>
                <a:cs typeface="Times New Roman" panose="02020603050405020304" pitchFamily="18" charset="0"/>
              </a:rPr>
              <a:t> lokale teams en samenwerkende regionale organisaties. Dit doen we </a:t>
            </a:r>
            <a:r>
              <a:rPr lang="nl-NL" sz="1100" b="1" u="sng" dirty="0">
                <a:solidFill>
                  <a:srgbClr val="0AB4E8"/>
                </a:solidFill>
                <a:latin typeface="Bahnschrift Light" panose="020B0502040204020203" pitchFamily="34" charset="0"/>
                <a:cs typeface="Times New Roman" panose="02020603050405020304" pitchFamily="18" charset="0"/>
              </a:rPr>
              <a:t>regio-breed, </a:t>
            </a:r>
          </a:p>
          <a:p>
            <a:pPr marL="0" indent="0" algn="ctr" fontAlgn="base">
              <a:lnSpc>
                <a:spcPct val="107000"/>
              </a:lnSpc>
              <a:buNone/>
            </a:pPr>
            <a:endParaRPr lang="nl-NL" sz="1100" b="1" dirty="0">
              <a:solidFill>
                <a:srgbClr val="0AB4E8"/>
              </a:solidFill>
              <a:latin typeface="Bahnschrift Light" panose="020B0502040204020203" pitchFamily="34" charset="0"/>
              <a:cs typeface="Times New Roman" panose="02020603050405020304" pitchFamily="18" charset="0"/>
            </a:endParaRPr>
          </a:p>
          <a:p>
            <a:pPr marL="0" indent="0" algn="ctr" fontAlgn="base">
              <a:lnSpc>
                <a:spcPct val="107000"/>
              </a:lnSpc>
              <a:buNone/>
            </a:pPr>
            <a:r>
              <a:rPr lang="nl-NL" sz="1100" b="1" dirty="0">
                <a:solidFill>
                  <a:srgbClr val="0AB4E8"/>
                </a:solidFill>
                <a:latin typeface="Bahnschrift Light" panose="020B0502040204020203" pitchFamily="34" charset="0"/>
                <a:cs typeface="Times New Roman" panose="02020603050405020304" pitchFamily="18" charset="0"/>
              </a:rPr>
              <a:t>Daarnaast zetten we op </a:t>
            </a:r>
            <a:r>
              <a:rPr lang="nl-NL" sz="1100" b="1" u="sng" dirty="0">
                <a:solidFill>
                  <a:srgbClr val="0AB4E8"/>
                </a:solidFill>
                <a:latin typeface="Bahnschrift Light" panose="020B0502040204020203" pitchFamily="34" charset="0"/>
                <a:cs typeface="Times New Roman" panose="02020603050405020304" pitchFamily="18" charset="0"/>
              </a:rPr>
              <a:t>een aantal </a:t>
            </a:r>
            <a:r>
              <a:rPr lang="nl-NL" sz="1100" b="1" dirty="0">
                <a:solidFill>
                  <a:srgbClr val="0AB4E8"/>
                </a:solidFill>
                <a:latin typeface="Bahnschrift Light" panose="020B0502040204020203" pitchFamily="34" charset="0"/>
                <a:cs typeface="Times New Roman" panose="02020603050405020304" pitchFamily="18" charset="0"/>
              </a:rPr>
              <a:t>nader te bepalen plekken met lokale teams en samenwerkende organisaties in op de inhoudelijke actielijnen. Dit beproeven we in pilots. </a:t>
            </a:r>
          </a:p>
        </p:txBody>
      </p:sp>
    </p:spTree>
    <p:extLst>
      <p:ext uri="{BB962C8B-B14F-4D97-AF65-F5344CB8AC3E}">
        <p14:creationId xmlns:p14="http://schemas.microsoft.com/office/powerpoint/2010/main" val="250512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E4F5BF8-15EF-9BF8-4438-3587B73C8964}"/>
              </a:ext>
            </a:extLst>
          </p:cNvPr>
          <p:cNvSpPr/>
          <p:nvPr/>
        </p:nvSpPr>
        <p:spPr>
          <a:xfrm>
            <a:off x="596961" y="3904675"/>
            <a:ext cx="4073955" cy="1671822"/>
          </a:xfrm>
          <a:prstGeom prst="rect">
            <a:avLst/>
          </a:prstGeom>
          <a:solidFill>
            <a:srgbClr val="CDEA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E990DA8D-34F7-CDA4-55D8-251A3DE23C39}"/>
              </a:ext>
            </a:extLst>
          </p:cNvPr>
          <p:cNvSpPr/>
          <p:nvPr/>
        </p:nvSpPr>
        <p:spPr>
          <a:xfrm>
            <a:off x="10586720" y="548640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665139" y="1699740"/>
            <a:ext cx="4073955" cy="3192086"/>
          </a:xfrm>
        </p:spPr>
        <p:txBody>
          <a:bodyPr/>
          <a:lstStyle/>
          <a:p>
            <a:pPr marL="0" indent="0" algn="just">
              <a:lnSpc>
                <a:spcPct val="107000"/>
              </a:lnSpc>
              <a:spcAft>
                <a:spcPts val="800"/>
              </a:spcAft>
              <a:buNone/>
            </a:pPr>
            <a:r>
              <a:rPr lang="nl-NL" sz="1000" kern="100" dirty="0">
                <a:effectLst/>
                <a:latin typeface="Bahnschrift Light" panose="020B0502040204020203" pitchFamily="34" charset="0"/>
                <a:ea typeface="Century Gothic" panose="020B0502020202020204" pitchFamily="34" charset="0"/>
                <a:cs typeface="Century Gothic" panose="020B0502020202020204" pitchFamily="34" charset="0"/>
              </a:rPr>
              <a:t>Vertrekpunt voor de gezamenlijke aanpak voor het Toekomstscenario in 2024 en 2025 is de startfoto die gemaakt is van de regio IJsselland</a:t>
            </a:r>
            <a:r>
              <a:rPr lang="nl-NL" sz="1000" kern="100" dirty="0">
                <a:latin typeface="Bahnschrift Light" panose="020B0502040204020203" pitchFamily="34" charset="0"/>
                <a:ea typeface="Century Gothic" panose="020B0502020202020204" pitchFamily="34" charset="0"/>
                <a:cs typeface="Century Gothic" panose="020B0502020202020204" pitchFamily="34" charset="0"/>
              </a:rPr>
              <a:t>. Op basis van deze startfoto zijn zeven actielijnen gedestilleerd waarmee de regio vooruitlopend op de landelijke besluitvorming over het Toekomstscenario aan de slag wil gaan. </a:t>
            </a:r>
          </a:p>
          <a:p>
            <a:pPr marL="0" indent="0" algn="just">
              <a:lnSpc>
                <a:spcPct val="107000"/>
              </a:lnSpc>
              <a:spcAft>
                <a:spcPts val="800"/>
              </a:spcAft>
              <a:buNone/>
            </a:pPr>
            <a:r>
              <a:rPr lang="nl-NL" sz="1000" kern="100" dirty="0">
                <a:latin typeface="Bahnschrift Light" panose="020B0502040204020203" pitchFamily="34" charset="0"/>
                <a:ea typeface="Century Gothic" panose="020B0502020202020204" pitchFamily="34" charset="0"/>
                <a:cs typeface="Century Gothic" panose="020B0502020202020204" pitchFamily="34" charset="0"/>
              </a:rPr>
              <a:t>In bestuurlijk overleg in het najaar van 2023 zijn deze actielijnen door alle </a:t>
            </a:r>
            <a:r>
              <a:rPr lang="nl-NL" sz="1000" kern="100" dirty="0">
                <a:effectLst/>
                <a:latin typeface="Bahnschrift Light" panose="020B0502040204020203" pitchFamily="34" charset="0"/>
                <a:ea typeface="Century Gothic" panose="020B0502020202020204" pitchFamily="34" charset="0"/>
                <a:cs typeface="Century Gothic" panose="020B0502020202020204" pitchFamily="34" charset="0"/>
              </a:rPr>
              <a:t>11 de gemeenten en regionaal werkende organisaties bekrachtigt. </a:t>
            </a:r>
            <a:endParaRPr lang="nl-NL" sz="1000" kern="100" dirty="0">
              <a:effectLst/>
              <a:latin typeface="Bahnschrift Light" panose="020B0502040204020203"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r>
              <a:rPr lang="nl-NL" sz="1000" dirty="0">
                <a:latin typeface="Bahnschrift Light" panose="020B0502040204020203" pitchFamily="34" charset="0"/>
                <a:cs typeface="Times New Roman" panose="02020603050405020304" pitchFamily="18" charset="0"/>
              </a:rPr>
              <a:t>Er zijn 3 rand voorwaardelijke en 4 inhoudelijke actielijnen. Door inzet op deze actielijnen bouwen we aan een veilige samenleving waarin onveiligheid in huishoudens geen plaats heeft en intergenerationele overdracht van geweld gestopt wordt.</a:t>
            </a:r>
            <a:r>
              <a:rPr lang="nl-NL" sz="1000" i="1" kern="100" dirty="0">
                <a:solidFill>
                  <a:srgbClr val="9C3B6C"/>
                </a:solidFill>
                <a:latin typeface="Bahnschrift Light" panose="020B0502040204020203" pitchFamily="34" charset="0"/>
                <a:ea typeface="Century Gothic" panose="020B0502020202020204" pitchFamily="34" charset="0"/>
                <a:cs typeface="Century Gothic" panose="020B0502020202020204" pitchFamily="34" charset="0"/>
              </a:rPr>
              <a:t> </a:t>
            </a:r>
          </a:p>
          <a:p>
            <a:pPr marL="0" indent="0" algn="just" fontAlgn="base">
              <a:lnSpc>
                <a:spcPct val="107000"/>
              </a:lnSpc>
              <a:spcAft>
                <a:spcPts val="800"/>
              </a:spcAft>
              <a:buNone/>
            </a:pPr>
            <a:endParaRPr lang="nl-NL" sz="1000" dirty="0">
              <a:latin typeface="Bahnschrift Light" panose="020B0502040204020203" pitchFamily="34" charset="0"/>
              <a:cs typeface="Times New Roman" panose="02020603050405020304" pitchFamily="18" charset="0"/>
            </a:endParaRPr>
          </a:p>
          <a:p>
            <a:pPr algn="just" fontAlgn="base">
              <a:lnSpc>
                <a:spcPct val="107000"/>
              </a:lnSpc>
            </a:pPr>
            <a:endParaRPr lang="nl-NL" sz="1100" dirty="0">
              <a:latin typeface="Bahnschrift Light" panose="020B0502040204020203" pitchFamily="34" charset="0"/>
              <a:cs typeface="Times New Roman" panose="02020603050405020304" pitchFamily="18" charset="0"/>
            </a:endParaRPr>
          </a:p>
          <a:p>
            <a:pPr marL="0" indent="0" algn="just" fontAlgn="base">
              <a:buNone/>
            </a:pPr>
            <a:endParaRPr lang="nl-NL" sz="1000" dirty="0">
              <a:latin typeface="Bahnschrift Light" panose="020B0502040204020203" pitchFamily="34" charset="0"/>
              <a:cs typeface="Times New Roman" panose="02020603050405020304" pitchFamily="18" charset="0"/>
            </a:endParaRPr>
          </a:p>
          <a:p>
            <a:pPr marL="0" indent="0" algn="just" rtl="0" fontAlgn="base">
              <a:buNone/>
            </a:pPr>
            <a:endParaRPr lang="nl-NL" sz="1000" dirty="0">
              <a:solidFill>
                <a:srgbClr val="000000"/>
              </a:solidFill>
              <a:latin typeface="Bahnschrift Light" panose="020B0502040204020203" pitchFamily="34" charset="0"/>
            </a:endParaRPr>
          </a:p>
          <a:p>
            <a:pPr marL="0" indent="0" algn="just">
              <a:buNone/>
            </a:pPr>
            <a:endParaRPr lang="nl-NL" sz="1000" dirty="0">
              <a:latin typeface="Bahnschrift Light" panose="020B0502040204020203" pitchFamily="34" charset="0"/>
            </a:endParaRPr>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4433906" y="6497778"/>
            <a:ext cx="722721" cy="365125"/>
          </a:xfrm>
        </p:spPr>
        <p:txBody>
          <a:bodyPr/>
          <a:lstStyle/>
          <a:p>
            <a:fld id="{8F1BBE37-5799-4774-9025-BCB0297E8107}" type="slidenum">
              <a:rPr lang="nl-NL" smtClean="0"/>
              <a:pPr/>
              <a:t>7</a:t>
            </a:fld>
            <a:endParaRPr lang="nl-NL"/>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603443" y="188209"/>
            <a:ext cx="8559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solidFill>
                  <a:srgbClr val="9B175C"/>
                </a:solidFill>
                <a:latin typeface="Bahnschrift Light" panose="020B0502040204020203" pitchFamily="34" charset="0"/>
              </a:rPr>
              <a:t>Concrete vertaling Toekomstscenario regio </a:t>
            </a:r>
            <a:r>
              <a:rPr lang="nl-NL" sz="3200" b="1" dirty="0" err="1">
                <a:solidFill>
                  <a:srgbClr val="9B175C"/>
                </a:solidFill>
                <a:latin typeface="Bahnschrift Light" panose="020B0502040204020203" pitchFamily="34" charset="0"/>
              </a:rPr>
              <a:t>Ijsselland</a:t>
            </a:r>
            <a:r>
              <a:rPr lang="nl-NL" sz="3200" b="1" dirty="0">
                <a:solidFill>
                  <a:srgbClr val="9B175C"/>
                </a:solidFill>
                <a:latin typeface="Bahnschrift Light" panose="020B0502040204020203" pitchFamily="34" charset="0"/>
              </a:rPr>
              <a:t>  voor 2024 &amp; 2025</a:t>
            </a: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79826" y="1478710"/>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69540" y="1346630"/>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64994" y="1478710"/>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34986" y="1803330"/>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7" name="Tijdelijke aanduiding voor inhoud 2">
            <a:extLst>
              <a:ext uri="{FF2B5EF4-FFF2-40B4-BE49-F238E27FC236}">
                <a16:creationId xmlns:a16="http://schemas.microsoft.com/office/drawing/2014/main" id="{AE243376-6BC5-D0B5-3A67-081C912E4466}"/>
              </a:ext>
            </a:extLst>
          </p:cNvPr>
          <p:cNvSpPr txBox="1">
            <a:spLocks/>
          </p:cNvSpPr>
          <p:nvPr/>
        </p:nvSpPr>
        <p:spPr>
          <a:xfrm>
            <a:off x="5948981" y="1773098"/>
            <a:ext cx="5242162"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7000"/>
              </a:lnSpc>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algn="just" fontAlgn="base">
              <a:lnSpc>
                <a:spcPct val="107000"/>
              </a:lnSpc>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latin typeface="Bahnschrift Light" panose="020B0502040204020203" pitchFamily="34" charset="0"/>
            </a:endParaRPr>
          </a:p>
          <a:p>
            <a:pPr marL="0" indent="0">
              <a:buFont typeface="Arial" panose="020B0604020202020204" pitchFamily="34" charset="0"/>
              <a:buNone/>
            </a:pPr>
            <a:endParaRPr lang="nl-NL" sz="1000">
              <a:latin typeface="Bahnschrift Light" panose="020B0502040204020203" pitchFamily="34" charset="0"/>
            </a:endParaRPr>
          </a:p>
        </p:txBody>
      </p:sp>
      <p:grpSp>
        <p:nvGrpSpPr>
          <p:cNvPr id="54" name="Groep 53">
            <a:extLst>
              <a:ext uri="{FF2B5EF4-FFF2-40B4-BE49-F238E27FC236}">
                <a16:creationId xmlns:a16="http://schemas.microsoft.com/office/drawing/2014/main" id="{37E4B6C6-6AC3-D071-4CC7-7EB61C145B40}"/>
              </a:ext>
            </a:extLst>
          </p:cNvPr>
          <p:cNvGrpSpPr/>
          <p:nvPr/>
        </p:nvGrpSpPr>
        <p:grpSpPr>
          <a:xfrm>
            <a:off x="4866135" y="1767662"/>
            <a:ext cx="6856891" cy="3864700"/>
            <a:chOff x="4379338" y="2015184"/>
            <a:chExt cx="7416271" cy="3939747"/>
          </a:xfrm>
        </p:grpSpPr>
        <p:sp>
          <p:nvSpPr>
            <p:cNvPr id="44" name="Pijl: rechts 43">
              <a:hlinkClick r:id="rId4" action="ppaction://hlinksldjump"/>
              <a:extLst>
                <a:ext uri="{FF2B5EF4-FFF2-40B4-BE49-F238E27FC236}">
                  <a16:creationId xmlns:a16="http://schemas.microsoft.com/office/drawing/2014/main" id="{023C9D29-CDCA-97EF-1A81-54BA6612E164}"/>
                </a:ext>
              </a:extLst>
            </p:cNvPr>
            <p:cNvSpPr/>
            <p:nvPr/>
          </p:nvSpPr>
          <p:spPr>
            <a:xfrm rot="16200000">
              <a:off x="9805378" y="4015082"/>
              <a:ext cx="1620026" cy="2255569"/>
            </a:xfrm>
            <a:prstGeom prst="rightArrow">
              <a:avLst>
                <a:gd name="adj1" fmla="val 100000"/>
                <a:gd name="adj2" fmla="val 34175"/>
              </a:avLst>
            </a:prstGeom>
            <a:solidFill>
              <a:srgbClr val="167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000">
                <a:solidFill>
                  <a:schemeClr val="bg1"/>
                </a:solidFill>
              </a:endParaRPr>
            </a:p>
          </p:txBody>
        </p:sp>
        <p:sp>
          <p:nvSpPr>
            <p:cNvPr id="30" name="Pijl: rechts 29">
              <a:extLst>
                <a:ext uri="{FF2B5EF4-FFF2-40B4-BE49-F238E27FC236}">
                  <a16:creationId xmlns:a16="http://schemas.microsoft.com/office/drawing/2014/main" id="{1F73A9AF-00BE-232D-0D1A-C1DD6AFC0A43}"/>
                </a:ext>
              </a:extLst>
            </p:cNvPr>
            <p:cNvSpPr/>
            <p:nvPr/>
          </p:nvSpPr>
          <p:spPr>
            <a:xfrm rot="16200000">
              <a:off x="5107527" y="3975856"/>
              <a:ext cx="1620026" cy="2338124"/>
            </a:xfrm>
            <a:prstGeom prst="rightArrow">
              <a:avLst>
                <a:gd name="adj1" fmla="val 100000"/>
                <a:gd name="adj2" fmla="val 34175"/>
              </a:avLst>
            </a:prstGeom>
            <a:solidFill>
              <a:srgbClr val="167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000">
                <a:solidFill>
                  <a:schemeClr val="bg1"/>
                </a:solidFill>
              </a:endParaRPr>
            </a:p>
          </p:txBody>
        </p:sp>
        <p:sp>
          <p:nvSpPr>
            <p:cNvPr id="8" name="Pijl: rechts 7">
              <a:extLst>
                <a:ext uri="{FF2B5EF4-FFF2-40B4-BE49-F238E27FC236}">
                  <a16:creationId xmlns:a16="http://schemas.microsoft.com/office/drawing/2014/main" id="{0D313684-4873-EC0E-21CA-54C4F728F9CE}"/>
                </a:ext>
              </a:extLst>
            </p:cNvPr>
            <p:cNvSpPr/>
            <p:nvPr/>
          </p:nvSpPr>
          <p:spPr>
            <a:xfrm>
              <a:off x="4748480" y="2094879"/>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23" name="Tekstvak 22">
              <a:hlinkClick r:id="rId5" action="ppaction://hlinksldjump"/>
              <a:extLst>
                <a:ext uri="{FF2B5EF4-FFF2-40B4-BE49-F238E27FC236}">
                  <a16:creationId xmlns:a16="http://schemas.microsoft.com/office/drawing/2014/main" id="{8624C614-B801-F1EF-6A5A-38DFC7F29748}"/>
                </a:ext>
              </a:extLst>
            </p:cNvPr>
            <p:cNvSpPr txBox="1"/>
            <p:nvPr/>
          </p:nvSpPr>
          <p:spPr>
            <a:xfrm>
              <a:off x="4752826" y="4876278"/>
              <a:ext cx="2338121" cy="861774"/>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Faciliteren van “evalueren en leren van gezamenlijke casuïstiek” (incl. cliëntparticipatie- ervaringsdeskundigheid).</a:t>
              </a:r>
            </a:p>
            <a:p>
              <a:pPr algn="ctr"/>
              <a:endParaRPr lang="nl-NL" sz="1000" b="1" dirty="0">
                <a:solidFill>
                  <a:schemeClr val="bg1"/>
                </a:solidFill>
              </a:endParaRPr>
            </a:p>
          </p:txBody>
        </p:sp>
        <p:sp>
          <p:nvSpPr>
            <p:cNvPr id="27" name="Tekstvak 26">
              <a:extLst>
                <a:ext uri="{FF2B5EF4-FFF2-40B4-BE49-F238E27FC236}">
                  <a16:creationId xmlns:a16="http://schemas.microsoft.com/office/drawing/2014/main" id="{F7B56B13-FA4B-865A-DEBF-BFF1C0311870}"/>
                </a:ext>
              </a:extLst>
            </p:cNvPr>
            <p:cNvSpPr txBox="1"/>
            <p:nvPr/>
          </p:nvSpPr>
          <p:spPr>
            <a:xfrm>
              <a:off x="9436469" y="4881245"/>
              <a:ext cx="2359140" cy="721632"/>
            </a:xfrm>
            <a:prstGeom prst="rect">
              <a:avLst/>
            </a:prstGeom>
            <a:noFill/>
          </p:spPr>
          <p:txBody>
            <a:bodyPr wrap="square">
              <a:spAutoFit/>
            </a:bodyPr>
            <a:lstStyle/>
            <a:p>
              <a:pPr algn="ctr"/>
              <a:r>
                <a:rPr lang="nl-NL" sz="1000" b="1">
                  <a:solidFill>
                    <a:schemeClr val="bg1"/>
                  </a:solidFill>
                  <a:latin typeface="Bahnschrift Light" panose="020B0502040204020203" pitchFamily="34" charset="0"/>
                  <a:cs typeface="Times New Roman" panose="02020603050405020304" pitchFamily="18" charset="0"/>
                </a:rPr>
                <a:t>Borgen van ambtelijke en bestuurlijke structuur Toekomstscenario (incl. samenwerking met Jeugd.)</a:t>
              </a:r>
            </a:p>
          </p:txBody>
        </p:sp>
        <p:sp>
          <p:nvSpPr>
            <p:cNvPr id="33" name="Tekstvak 32">
              <a:hlinkClick r:id="rId6" action="ppaction://hlinksldjump"/>
              <a:extLst>
                <a:ext uri="{FF2B5EF4-FFF2-40B4-BE49-F238E27FC236}">
                  <a16:creationId xmlns:a16="http://schemas.microsoft.com/office/drawing/2014/main" id="{0EC660CC-9720-5269-648C-A81FE4C643FA}"/>
                </a:ext>
              </a:extLst>
            </p:cNvPr>
            <p:cNvSpPr txBox="1"/>
            <p:nvPr/>
          </p:nvSpPr>
          <p:spPr>
            <a:xfrm>
              <a:off x="5124122" y="2172872"/>
              <a:ext cx="6099048" cy="25100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Doorontwikkeling ronde tafels  gedwongen kader​ jeugd</a:t>
              </a:r>
            </a:p>
          </p:txBody>
        </p:sp>
        <p:sp>
          <p:nvSpPr>
            <p:cNvPr id="34" name="Pijl: rechts 33">
              <a:extLst>
                <a:ext uri="{FF2B5EF4-FFF2-40B4-BE49-F238E27FC236}">
                  <a16:creationId xmlns:a16="http://schemas.microsoft.com/office/drawing/2014/main" id="{B47CAE33-6AA0-A69E-CBB2-479D57C7AF6C}"/>
                </a:ext>
              </a:extLst>
            </p:cNvPr>
            <p:cNvSpPr/>
            <p:nvPr/>
          </p:nvSpPr>
          <p:spPr>
            <a:xfrm>
              <a:off x="4748479" y="2658412"/>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35" name="Pijl: rechts 34">
              <a:extLst>
                <a:ext uri="{FF2B5EF4-FFF2-40B4-BE49-F238E27FC236}">
                  <a16:creationId xmlns:a16="http://schemas.microsoft.com/office/drawing/2014/main" id="{D26CD85D-42E7-112C-1680-B7372CA3892C}"/>
                </a:ext>
              </a:extLst>
            </p:cNvPr>
            <p:cNvSpPr/>
            <p:nvPr/>
          </p:nvSpPr>
          <p:spPr>
            <a:xfrm>
              <a:off x="4748477" y="3167904"/>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36" name="Pijl: rechts 35">
              <a:extLst>
                <a:ext uri="{FF2B5EF4-FFF2-40B4-BE49-F238E27FC236}">
                  <a16:creationId xmlns:a16="http://schemas.microsoft.com/office/drawing/2014/main" id="{517764C8-A37F-A9EF-3A76-B80E893F2314}"/>
                </a:ext>
              </a:extLst>
            </p:cNvPr>
            <p:cNvSpPr/>
            <p:nvPr/>
          </p:nvSpPr>
          <p:spPr>
            <a:xfrm>
              <a:off x="4748478" y="3715135"/>
              <a:ext cx="6994694" cy="386713"/>
            </a:xfrm>
            <a:prstGeom prst="rightArrow">
              <a:avLst>
                <a:gd name="adj1" fmla="val 100000"/>
                <a:gd name="adj2" fmla="val 51255"/>
              </a:avLst>
            </a:prstGeom>
            <a:solidFill>
              <a:srgbClr val="0AB4E8"/>
            </a:solidFill>
            <a:ln>
              <a:solidFill>
                <a:srgbClr val="0AB4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00"/>
            </a:p>
          </p:txBody>
        </p:sp>
        <p:sp>
          <p:nvSpPr>
            <p:cNvPr id="38" name="Tekstvak 37">
              <a:hlinkClick r:id="rId7" action="ppaction://hlinksldjump"/>
              <a:extLst>
                <a:ext uri="{FF2B5EF4-FFF2-40B4-BE49-F238E27FC236}">
                  <a16:creationId xmlns:a16="http://schemas.microsoft.com/office/drawing/2014/main" id="{FAA28F81-F804-9942-8562-94009303A441}"/>
                </a:ext>
              </a:extLst>
            </p:cNvPr>
            <p:cNvSpPr txBox="1"/>
            <p:nvPr/>
          </p:nvSpPr>
          <p:spPr>
            <a:xfrm>
              <a:off x="5129645" y="3251071"/>
              <a:ext cx="6099048" cy="248257"/>
            </a:xfrm>
            <a:prstGeom prst="rect">
              <a:avLst/>
            </a:prstGeom>
            <a:noFill/>
          </p:spPr>
          <p:txBody>
            <a:bodyPr wrap="square">
              <a:spAutoFit/>
            </a:bodyPr>
            <a:lstStyle/>
            <a:p>
              <a:pPr lvl="0" algn="ctr" fontAlgn="base">
                <a:lnSpc>
                  <a:spcPct val="107000"/>
                </a:lnSpc>
                <a:spcAft>
                  <a:spcPts val="800"/>
                </a:spcAft>
                <a:tabLst>
                  <a:tab pos="457200" algn="l"/>
                </a:tabLst>
              </a:pPr>
              <a:r>
                <a:rPr lang="nl-NL" sz="1000" b="1" dirty="0">
                  <a:solidFill>
                    <a:schemeClr val="bg1"/>
                  </a:solidFill>
                  <a:latin typeface="Bahnschrift Light" panose="020B0502040204020203" pitchFamily="34" charset="0"/>
                  <a:cs typeface="Times New Roman" panose="02020603050405020304" pitchFamily="18" charset="0"/>
                </a:rPr>
                <a:t>Integreren hulpverlening gericht op volwassenen om echt te kunnen werken aan herstel</a:t>
              </a:r>
              <a:endParaRPr lang="nl-NL" sz="1000" b="1" dirty="0">
                <a:solidFill>
                  <a:schemeClr val="bg1"/>
                </a:solidFill>
              </a:endParaRPr>
            </a:p>
          </p:txBody>
        </p:sp>
        <p:sp>
          <p:nvSpPr>
            <p:cNvPr id="40" name="Tekstvak 39">
              <a:hlinkClick r:id="rId8" action="ppaction://hlinksldjump"/>
              <a:extLst>
                <a:ext uri="{FF2B5EF4-FFF2-40B4-BE49-F238E27FC236}">
                  <a16:creationId xmlns:a16="http://schemas.microsoft.com/office/drawing/2014/main" id="{A700AEC3-0B43-89BA-1F83-F2F3F6E28929}"/>
                </a:ext>
              </a:extLst>
            </p:cNvPr>
            <p:cNvSpPr txBox="1"/>
            <p:nvPr/>
          </p:nvSpPr>
          <p:spPr>
            <a:xfrm>
              <a:off x="5129645" y="2714010"/>
              <a:ext cx="6099048" cy="25100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Maken van gezamenlijke analyses van het gezin/huishouden</a:t>
              </a:r>
              <a:endParaRPr lang="nl-NL" sz="1000" b="1" dirty="0">
                <a:solidFill>
                  <a:schemeClr val="bg1"/>
                </a:solidFill>
              </a:endParaRPr>
            </a:p>
          </p:txBody>
        </p:sp>
        <p:sp>
          <p:nvSpPr>
            <p:cNvPr id="42" name="Tekstvak 41">
              <a:hlinkClick r:id="rId9" action="ppaction://hlinksldjump"/>
              <a:extLst>
                <a:ext uri="{FF2B5EF4-FFF2-40B4-BE49-F238E27FC236}">
                  <a16:creationId xmlns:a16="http://schemas.microsoft.com/office/drawing/2014/main" id="{A3EDA85D-455B-6773-7C79-397FE31F8BD4}"/>
                </a:ext>
              </a:extLst>
            </p:cNvPr>
            <p:cNvSpPr txBox="1"/>
            <p:nvPr/>
          </p:nvSpPr>
          <p:spPr>
            <a:xfrm>
              <a:off x="5129639" y="3761336"/>
              <a:ext cx="6544909" cy="251002"/>
            </a:xfrm>
            <a:prstGeom prst="rect">
              <a:avLst/>
            </a:prstGeom>
            <a:noFill/>
          </p:spPr>
          <p:txBody>
            <a:bodyPr wrap="square">
              <a:spAutoFit/>
            </a:bodyPr>
            <a:lstStyle/>
            <a:p>
              <a:pPr algn="ctr"/>
              <a:r>
                <a:rPr lang="nl-NL" sz="1000" b="1" dirty="0">
                  <a:solidFill>
                    <a:schemeClr val="bg1"/>
                  </a:solidFill>
                  <a:latin typeface="Bahnschrift Light" panose="020B0502040204020203" pitchFamily="34" charset="0"/>
                  <a:cs typeface="Times New Roman" panose="02020603050405020304" pitchFamily="18" charset="0"/>
                </a:rPr>
                <a:t>Netwerksamenwerking in (complexe) scheidingszaken (gezamenlijk (feiten)onderzoek) </a:t>
              </a:r>
            </a:p>
          </p:txBody>
        </p:sp>
        <p:sp>
          <p:nvSpPr>
            <p:cNvPr id="43" name="Pijl: rechts 42">
              <a:hlinkClick r:id="rId5" action="ppaction://hlinksldjump"/>
              <a:extLst>
                <a:ext uri="{FF2B5EF4-FFF2-40B4-BE49-F238E27FC236}">
                  <a16:creationId xmlns:a16="http://schemas.microsoft.com/office/drawing/2014/main" id="{CBCC0625-DF9D-64AA-6944-235197612786}"/>
                </a:ext>
              </a:extLst>
            </p:cNvPr>
            <p:cNvSpPr/>
            <p:nvPr/>
          </p:nvSpPr>
          <p:spPr>
            <a:xfrm rot="16200000">
              <a:off x="7477091" y="4012568"/>
              <a:ext cx="1620028" cy="2255569"/>
            </a:xfrm>
            <a:prstGeom prst="rightArrow">
              <a:avLst>
                <a:gd name="adj1" fmla="val 100000"/>
                <a:gd name="adj2" fmla="val 34175"/>
              </a:avLst>
            </a:prstGeom>
            <a:solidFill>
              <a:srgbClr val="167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000">
                <a:solidFill>
                  <a:schemeClr val="bg1"/>
                </a:solidFill>
              </a:endParaRPr>
            </a:p>
          </p:txBody>
        </p:sp>
        <p:sp>
          <p:nvSpPr>
            <p:cNvPr id="29" name="Tekstvak 28">
              <a:extLst>
                <a:ext uri="{FF2B5EF4-FFF2-40B4-BE49-F238E27FC236}">
                  <a16:creationId xmlns:a16="http://schemas.microsoft.com/office/drawing/2014/main" id="{F7A87C25-F933-CD3A-D070-08B5A5EEFC50}"/>
                </a:ext>
              </a:extLst>
            </p:cNvPr>
            <p:cNvSpPr txBox="1"/>
            <p:nvPr/>
          </p:nvSpPr>
          <p:spPr>
            <a:xfrm>
              <a:off x="7180900" y="4980584"/>
              <a:ext cx="2222046" cy="571567"/>
            </a:xfrm>
            <a:prstGeom prst="rect">
              <a:avLst/>
            </a:prstGeom>
            <a:noFill/>
          </p:spPr>
          <p:txBody>
            <a:bodyPr wrap="square">
              <a:spAutoFit/>
            </a:bodyPr>
            <a:lstStyle/>
            <a:p>
              <a:pPr algn="ctr" fontAlgn="base">
                <a:lnSpc>
                  <a:spcPct val="107000"/>
                </a:lnSpc>
                <a:spcAft>
                  <a:spcPts val="800"/>
                </a:spcAft>
                <a:tabLst>
                  <a:tab pos="457200" algn="l"/>
                </a:tabLst>
              </a:pPr>
              <a:r>
                <a:rPr lang="nl-NL" sz="1000" b="1" dirty="0">
                  <a:solidFill>
                    <a:schemeClr val="bg1"/>
                  </a:solidFill>
                  <a:latin typeface="Bahnschrift Light" panose="020B0502040204020203" pitchFamily="34" charset="0"/>
                  <a:cs typeface="Times New Roman" panose="02020603050405020304" pitchFamily="18" charset="0"/>
                </a:rPr>
                <a:t>Werken volgens visie gefaseerd samenwerken aan veiligheid en kwaliteitskaders </a:t>
              </a:r>
            </a:p>
          </p:txBody>
        </p:sp>
        <p:sp>
          <p:nvSpPr>
            <p:cNvPr id="45" name="Tekstvak 44">
              <a:extLst>
                <a:ext uri="{FF2B5EF4-FFF2-40B4-BE49-F238E27FC236}">
                  <a16:creationId xmlns:a16="http://schemas.microsoft.com/office/drawing/2014/main" id="{FF269B54-9F3D-0817-9566-FED5A4B09F41}"/>
                </a:ext>
              </a:extLst>
            </p:cNvPr>
            <p:cNvSpPr txBox="1"/>
            <p:nvPr/>
          </p:nvSpPr>
          <p:spPr>
            <a:xfrm rot="16200000">
              <a:off x="3395895" y="2998627"/>
              <a:ext cx="2305439" cy="338554"/>
            </a:xfrm>
            <a:prstGeom prst="rect">
              <a:avLst/>
            </a:prstGeom>
            <a:noFill/>
          </p:spPr>
          <p:txBody>
            <a:bodyPr wrap="none" rtlCol="0">
              <a:spAutoFit/>
            </a:bodyPr>
            <a:lstStyle/>
            <a:p>
              <a:pPr algn="ctr"/>
              <a:r>
                <a:rPr lang="nl-NL" sz="1600" b="1">
                  <a:solidFill>
                    <a:srgbClr val="9C3B6C"/>
                  </a:solidFill>
                  <a:latin typeface="Bahnschrift Light" panose="020B0502040204020203" pitchFamily="34" charset="0"/>
                </a:rPr>
                <a:t>Inhoudelijke actielijnen</a:t>
              </a:r>
            </a:p>
          </p:txBody>
        </p:sp>
        <p:sp>
          <p:nvSpPr>
            <p:cNvPr id="46" name="Tekstvak 45">
              <a:extLst>
                <a:ext uri="{FF2B5EF4-FFF2-40B4-BE49-F238E27FC236}">
                  <a16:creationId xmlns:a16="http://schemas.microsoft.com/office/drawing/2014/main" id="{C1DA2635-49C3-7631-02AA-8DA7C2089D48}"/>
                </a:ext>
              </a:extLst>
            </p:cNvPr>
            <p:cNvSpPr txBox="1"/>
            <p:nvPr/>
          </p:nvSpPr>
          <p:spPr>
            <a:xfrm>
              <a:off x="4748477" y="5638708"/>
              <a:ext cx="6994694" cy="313754"/>
            </a:xfrm>
            <a:prstGeom prst="rect">
              <a:avLst/>
            </a:prstGeom>
            <a:solidFill>
              <a:srgbClr val="FF0000"/>
            </a:solidFill>
          </p:spPr>
          <p:txBody>
            <a:bodyPr wrap="square" rtlCol="0">
              <a:spAutoFit/>
            </a:bodyPr>
            <a:lstStyle/>
            <a:p>
              <a:pPr algn="ctr"/>
              <a:r>
                <a:rPr lang="nl-NL" sz="1400" b="1">
                  <a:solidFill>
                    <a:schemeClr val="bg1"/>
                  </a:solidFill>
                  <a:latin typeface="Bahnschrift Light" panose="020B0502040204020203" pitchFamily="34" charset="0"/>
                </a:rPr>
                <a:t>Versterken lokale wijkteam en samenwerkende regionale organisaties door: </a:t>
              </a:r>
            </a:p>
          </p:txBody>
        </p:sp>
        <p:sp>
          <p:nvSpPr>
            <p:cNvPr id="47" name="Ovaal 46">
              <a:extLst>
                <a:ext uri="{FF2B5EF4-FFF2-40B4-BE49-F238E27FC236}">
                  <a16:creationId xmlns:a16="http://schemas.microsoft.com/office/drawing/2014/main" id="{EC1BCAAA-8101-71F9-4A25-B30D4AD50DE1}"/>
                </a:ext>
              </a:extLst>
            </p:cNvPr>
            <p:cNvSpPr/>
            <p:nvPr/>
          </p:nvSpPr>
          <p:spPr>
            <a:xfrm>
              <a:off x="4804862" y="2149490"/>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1</a:t>
              </a:r>
            </a:p>
          </p:txBody>
        </p:sp>
        <p:sp>
          <p:nvSpPr>
            <p:cNvPr id="48" name="Ovaal 47">
              <a:extLst>
                <a:ext uri="{FF2B5EF4-FFF2-40B4-BE49-F238E27FC236}">
                  <a16:creationId xmlns:a16="http://schemas.microsoft.com/office/drawing/2014/main" id="{561E76AC-D258-1798-9AD4-E6D08DE46FC3}"/>
                </a:ext>
              </a:extLst>
            </p:cNvPr>
            <p:cNvSpPr/>
            <p:nvPr/>
          </p:nvSpPr>
          <p:spPr>
            <a:xfrm>
              <a:off x="4792315" y="2735060"/>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2</a:t>
              </a:r>
            </a:p>
          </p:txBody>
        </p:sp>
        <p:sp>
          <p:nvSpPr>
            <p:cNvPr id="49" name="Ovaal 48">
              <a:extLst>
                <a:ext uri="{FF2B5EF4-FFF2-40B4-BE49-F238E27FC236}">
                  <a16:creationId xmlns:a16="http://schemas.microsoft.com/office/drawing/2014/main" id="{A18E085B-5BDB-9801-4CD4-2026EE611477}"/>
                </a:ext>
              </a:extLst>
            </p:cNvPr>
            <p:cNvSpPr/>
            <p:nvPr/>
          </p:nvSpPr>
          <p:spPr>
            <a:xfrm>
              <a:off x="4801598" y="3221945"/>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3</a:t>
              </a:r>
            </a:p>
          </p:txBody>
        </p:sp>
        <p:sp>
          <p:nvSpPr>
            <p:cNvPr id="50" name="Ovaal 49">
              <a:extLst>
                <a:ext uri="{FF2B5EF4-FFF2-40B4-BE49-F238E27FC236}">
                  <a16:creationId xmlns:a16="http://schemas.microsoft.com/office/drawing/2014/main" id="{C851396A-6B92-E46A-8801-FF460549DBC7}"/>
                </a:ext>
              </a:extLst>
            </p:cNvPr>
            <p:cNvSpPr/>
            <p:nvPr/>
          </p:nvSpPr>
          <p:spPr>
            <a:xfrm>
              <a:off x="4822748" y="3755120"/>
              <a:ext cx="319260" cy="260216"/>
            </a:xfrm>
            <a:prstGeom prst="ellipse">
              <a:avLst/>
            </a:prstGeom>
            <a:solidFill>
              <a:srgbClr val="9C3B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4</a:t>
              </a:r>
            </a:p>
          </p:txBody>
        </p:sp>
        <p:sp>
          <p:nvSpPr>
            <p:cNvPr id="51" name="Ovaal 50">
              <a:extLst>
                <a:ext uri="{FF2B5EF4-FFF2-40B4-BE49-F238E27FC236}">
                  <a16:creationId xmlns:a16="http://schemas.microsoft.com/office/drawing/2014/main" id="{2D39C533-0FB5-E89F-A57A-447D243D216B}"/>
                </a:ext>
              </a:extLst>
            </p:cNvPr>
            <p:cNvSpPr/>
            <p:nvPr/>
          </p:nvSpPr>
          <p:spPr>
            <a:xfrm>
              <a:off x="5771148" y="4396235"/>
              <a:ext cx="319260" cy="26021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a</a:t>
              </a:r>
            </a:p>
          </p:txBody>
        </p:sp>
        <p:sp>
          <p:nvSpPr>
            <p:cNvPr id="52" name="Ovaal 51">
              <a:extLst>
                <a:ext uri="{FF2B5EF4-FFF2-40B4-BE49-F238E27FC236}">
                  <a16:creationId xmlns:a16="http://schemas.microsoft.com/office/drawing/2014/main" id="{CB720809-AF40-F771-B9C0-4D2241563C54}"/>
                </a:ext>
              </a:extLst>
            </p:cNvPr>
            <p:cNvSpPr/>
            <p:nvPr/>
          </p:nvSpPr>
          <p:spPr>
            <a:xfrm>
              <a:off x="8123302" y="4424378"/>
              <a:ext cx="319260" cy="26021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b</a:t>
              </a:r>
            </a:p>
          </p:txBody>
        </p:sp>
        <p:sp>
          <p:nvSpPr>
            <p:cNvPr id="53" name="Ovaal 52">
              <a:extLst>
                <a:ext uri="{FF2B5EF4-FFF2-40B4-BE49-F238E27FC236}">
                  <a16:creationId xmlns:a16="http://schemas.microsoft.com/office/drawing/2014/main" id="{58C5F1AB-9264-D5E1-4306-FAA1654478EB}"/>
                </a:ext>
              </a:extLst>
            </p:cNvPr>
            <p:cNvSpPr/>
            <p:nvPr/>
          </p:nvSpPr>
          <p:spPr>
            <a:xfrm>
              <a:off x="10442521" y="4455106"/>
              <a:ext cx="319260" cy="26021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latin typeface="Bahnschrift Light" panose="020B0502040204020203" pitchFamily="34" charset="0"/>
                </a:rPr>
                <a:t>c</a:t>
              </a:r>
            </a:p>
          </p:txBody>
        </p:sp>
      </p:grpSp>
      <p:pic>
        <p:nvPicPr>
          <p:cNvPr id="2" name="Afbeelding 1">
            <a:hlinkClick r:id="rId10" action="ppaction://hlinksldjump"/>
            <a:extLst>
              <a:ext uri="{FF2B5EF4-FFF2-40B4-BE49-F238E27FC236}">
                <a16:creationId xmlns:a16="http://schemas.microsoft.com/office/drawing/2014/main" id="{DE82C6F9-86A4-E7DC-3AA1-8E8F6656973F}"/>
              </a:ext>
            </a:extLst>
          </p:cNvPr>
          <p:cNvPicPr>
            <a:picLocks noChangeAspect="1"/>
          </p:cNvPicPr>
          <p:nvPr/>
        </p:nvPicPr>
        <p:blipFill rotWithShape="1">
          <a:blip r:embed="rId11"/>
          <a:srcRect l="51635"/>
          <a:stretch/>
        </p:blipFill>
        <p:spPr>
          <a:xfrm>
            <a:off x="11100816" y="6059418"/>
            <a:ext cx="654156" cy="666750"/>
          </a:xfrm>
          <a:prstGeom prst="rect">
            <a:avLst/>
          </a:prstGeom>
        </p:spPr>
      </p:pic>
      <p:pic>
        <p:nvPicPr>
          <p:cNvPr id="4" name="Afbeelding 3">
            <a:hlinkClick r:id="rId12" action="ppaction://hlinksldjump"/>
            <a:extLst>
              <a:ext uri="{FF2B5EF4-FFF2-40B4-BE49-F238E27FC236}">
                <a16:creationId xmlns:a16="http://schemas.microsoft.com/office/drawing/2014/main" id="{DF2DEFCD-5A1F-FCBF-D790-6DC7F6525BB2}"/>
              </a:ext>
            </a:extLst>
          </p:cNvPr>
          <p:cNvPicPr>
            <a:picLocks noChangeAspect="1"/>
          </p:cNvPicPr>
          <p:nvPr/>
        </p:nvPicPr>
        <p:blipFill rotWithShape="1">
          <a:blip r:embed="rId11"/>
          <a:srcRect t="1" r="50000" b="-6229"/>
          <a:stretch/>
        </p:blipFill>
        <p:spPr>
          <a:xfrm>
            <a:off x="10432880" y="6059418"/>
            <a:ext cx="676275" cy="708279"/>
          </a:xfrm>
          <a:prstGeom prst="rect">
            <a:avLst/>
          </a:prstGeom>
        </p:spPr>
      </p:pic>
      <p:sp>
        <p:nvSpPr>
          <p:cNvPr id="17" name="Tekstvak 16">
            <a:extLst>
              <a:ext uri="{FF2B5EF4-FFF2-40B4-BE49-F238E27FC236}">
                <a16:creationId xmlns:a16="http://schemas.microsoft.com/office/drawing/2014/main" id="{545DC69B-C164-7B90-29A9-120B044C9D02}"/>
              </a:ext>
            </a:extLst>
          </p:cNvPr>
          <p:cNvSpPr txBox="1"/>
          <p:nvPr/>
        </p:nvSpPr>
        <p:spPr>
          <a:xfrm>
            <a:off x="6460006" y="5811641"/>
            <a:ext cx="6101442" cy="369332"/>
          </a:xfrm>
          <a:prstGeom prst="rect">
            <a:avLst/>
          </a:prstGeom>
          <a:noFill/>
        </p:spPr>
        <p:txBody>
          <a:bodyPr wrap="square">
            <a:spAutoFit/>
          </a:bodyPr>
          <a:lstStyle/>
          <a:p>
            <a:pPr marL="0" indent="0" fontAlgn="base">
              <a:buNone/>
            </a:pPr>
            <a:r>
              <a:rPr lang="nl-NL" sz="1600" b="1" dirty="0">
                <a:solidFill>
                  <a:srgbClr val="FF0000"/>
                </a:solidFill>
                <a:latin typeface="Bahnschrift Light" panose="020B0502040204020203" pitchFamily="34" charset="0"/>
              </a:rPr>
              <a:t>Randvoorwaardelijke</a:t>
            </a:r>
            <a:r>
              <a:rPr lang="nl-NL" sz="1800" b="1" dirty="0">
                <a:solidFill>
                  <a:srgbClr val="FF0000"/>
                </a:solidFill>
                <a:latin typeface="Bahnschrift Light" panose="020B0502040204020203" pitchFamily="34" charset="0"/>
              </a:rPr>
              <a:t> actielijnen:</a:t>
            </a:r>
          </a:p>
        </p:txBody>
      </p:sp>
      <p:sp>
        <p:nvSpPr>
          <p:cNvPr id="22" name="Tekstvak 21">
            <a:extLst>
              <a:ext uri="{FF2B5EF4-FFF2-40B4-BE49-F238E27FC236}">
                <a16:creationId xmlns:a16="http://schemas.microsoft.com/office/drawing/2014/main" id="{4041946B-9E92-A1E2-B732-F7B7289FB144}"/>
              </a:ext>
            </a:extLst>
          </p:cNvPr>
          <p:cNvSpPr txBox="1"/>
          <p:nvPr/>
        </p:nvSpPr>
        <p:spPr>
          <a:xfrm>
            <a:off x="701193" y="3986144"/>
            <a:ext cx="3740973" cy="1525226"/>
          </a:xfrm>
          <a:prstGeom prst="rect">
            <a:avLst/>
          </a:prstGeom>
          <a:noFill/>
        </p:spPr>
        <p:txBody>
          <a:bodyPr wrap="square">
            <a:spAutoFit/>
          </a:bodyPr>
          <a:lstStyle/>
          <a:p>
            <a:pPr marL="0" indent="0" algn="ctr" fontAlgn="base">
              <a:lnSpc>
                <a:spcPct val="107000"/>
              </a:lnSpc>
              <a:buNone/>
            </a:pPr>
            <a:r>
              <a:rPr lang="nl-NL" sz="1100" b="1" dirty="0">
                <a:solidFill>
                  <a:srgbClr val="0AB4E8"/>
                </a:solidFill>
                <a:latin typeface="Bahnschrift Light" panose="020B0502040204020203" pitchFamily="34" charset="0"/>
                <a:cs typeface="Times New Roman" panose="02020603050405020304" pitchFamily="18" charset="0"/>
              </a:rPr>
              <a:t>Nadruk ligt op het versterken van lokale teams en samenwerkende regionale organisaties in </a:t>
            </a:r>
            <a:r>
              <a:rPr lang="nl-NL" sz="1100" b="1" u="sng" dirty="0">
                <a:solidFill>
                  <a:srgbClr val="0AB4E8"/>
                </a:solidFill>
                <a:latin typeface="Bahnschrift Light" panose="020B0502040204020203" pitchFamily="34" charset="0"/>
                <a:cs typeface="Times New Roman" panose="02020603050405020304" pitchFamily="18" charset="0"/>
              </a:rPr>
              <a:t>alle</a:t>
            </a:r>
            <a:r>
              <a:rPr lang="nl-NL" sz="1100" b="1" dirty="0">
                <a:solidFill>
                  <a:srgbClr val="0AB4E8"/>
                </a:solidFill>
                <a:latin typeface="Bahnschrift Light" panose="020B0502040204020203" pitchFamily="34" charset="0"/>
                <a:cs typeface="Times New Roman" panose="02020603050405020304" pitchFamily="18" charset="0"/>
              </a:rPr>
              <a:t> gemeenten. Dit doen we </a:t>
            </a:r>
            <a:r>
              <a:rPr lang="nl-NL" sz="1100" b="1" u="sng" dirty="0">
                <a:solidFill>
                  <a:srgbClr val="0AB4E8"/>
                </a:solidFill>
                <a:latin typeface="Bahnschrift Light" panose="020B0502040204020203" pitchFamily="34" charset="0"/>
                <a:cs typeface="Times New Roman" panose="02020603050405020304" pitchFamily="18" charset="0"/>
              </a:rPr>
              <a:t>regio-breed, </a:t>
            </a:r>
          </a:p>
          <a:p>
            <a:pPr marL="0" indent="0" algn="ctr" fontAlgn="base">
              <a:lnSpc>
                <a:spcPct val="107000"/>
              </a:lnSpc>
              <a:buNone/>
            </a:pPr>
            <a:endParaRPr lang="nl-NL" sz="1100" b="1" dirty="0">
              <a:solidFill>
                <a:srgbClr val="0AB4E8"/>
              </a:solidFill>
              <a:latin typeface="Bahnschrift Light" panose="020B0502040204020203" pitchFamily="34" charset="0"/>
              <a:cs typeface="Times New Roman" panose="02020603050405020304" pitchFamily="18" charset="0"/>
            </a:endParaRPr>
          </a:p>
          <a:p>
            <a:pPr marL="0" indent="0" algn="ctr" fontAlgn="base">
              <a:lnSpc>
                <a:spcPct val="107000"/>
              </a:lnSpc>
              <a:buNone/>
            </a:pPr>
            <a:r>
              <a:rPr lang="nl-NL" sz="1100" b="1" dirty="0">
                <a:solidFill>
                  <a:srgbClr val="0AB4E8"/>
                </a:solidFill>
                <a:latin typeface="Bahnschrift Light" panose="020B0502040204020203" pitchFamily="34" charset="0"/>
                <a:cs typeface="Times New Roman" panose="02020603050405020304" pitchFamily="18" charset="0"/>
              </a:rPr>
              <a:t>Daarnaast zetten we op </a:t>
            </a:r>
            <a:r>
              <a:rPr lang="nl-NL" sz="1100" b="1" u="sng" dirty="0">
                <a:solidFill>
                  <a:srgbClr val="0AB4E8"/>
                </a:solidFill>
                <a:latin typeface="Bahnschrift Light" panose="020B0502040204020203" pitchFamily="34" charset="0"/>
                <a:cs typeface="Times New Roman" panose="02020603050405020304" pitchFamily="18" charset="0"/>
              </a:rPr>
              <a:t>een aantal </a:t>
            </a:r>
            <a:r>
              <a:rPr lang="nl-NL" sz="1100" b="1" dirty="0">
                <a:solidFill>
                  <a:srgbClr val="0AB4E8"/>
                </a:solidFill>
                <a:latin typeface="Bahnschrift Light" panose="020B0502040204020203" pitchFamily="34" charset="0"/>
                <a:cs typeface="Times New Roman" panose="02020603050405020304" pitchFamily="18" charset="0"/>
              </a:rPr>
              <a:t>nader te bepalen plekken met lokale teams en samenwerkende organisaties in op de inhoudelijke actielijnen. Dit beproeven we in pilots. </a:t>
            </a:r>
          </a:p>
        </p:txBody>
      </p:sp>
    </p:spTree>
    <p:extLst>
      <p:ext uri="{BB962C8B-B14F-4D97-AF65-F5344CB8AC3E}">
        <p14:creationId xmlns:p14="http://schemas.microsoft.com/office/powerpoint/2010/main" val="127400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hoek 55">
            <a:extLst>
              <a:ext uri="{FF2B5EF4-FFF2-40B4-BE49-F238E27FC236}">
                <a16:creationId xmlns:a16="http://schemas.microsoft.com/office/drawing/2014/main" id="{9948A843-694B-6495-CCE1-32EECFEA239E}"/>
              </a:ext>
            </a:extLst>
          </p:cNvPr>
          <p:cNvSpPr/>
          <p:nvPr/>
        </p:nvSpPr>
        <p:spPr>
          <a:xfrm>
            <a:off x="10602237" y="5505883"/>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646706" y="2016212"/>
            <a:ext cx="5242162" cy="4351338"/>
          </a:xfrm>
        </p:spPr>
        <p:txBody>
          <a:bodyPr/>
          <a:lstStyle/>
          <a:p>
            <a:pPr marL="0" indent="0" algn="just" fontAlgn="base">
              <a:buNone/>
            </a:pPr>
            <a:endParaRPr lang="nl-NL" sz="1000">
              <a:latin typeface="Bahnschrift Light" panose="020B0502040204020203" pitchFamily="34" charset="0"/>
              <a:cs typeface="Times New Roman" panose="02020603050405020304" pitchFamily="18" charset="0"/>
            </a:endParaRPr>
          </a:p>
          <a:p>
            <a:pPr marL="0" indent="0" algn="just" fontAlgn="base">
              <a:lnSpc>
                <a:spcPct val="107000"/>
              </a:lnSpc>
              <a:buNone/>
            </a:pPr>
            <a:endParaRPr lang="nl-NL" sz="1000">
              <a:latin typeface="Bahnschrift Light" panose="020B0502040204020203" pitchFamily="34" charset="0"/>
              <a:cs typeface="Times New Roman" panose="02020603050405020304" pitchFamily="18" charset="0"/>
            </a:endParaRPr>
          </a:p>
          <a:p>
            <a:pPr algn="just" fontAlgn="base">
              <a:lnSpc>
                <a:spcPct val="107000"/>
              </a:lnSpc>
            </a:pPr>
            <a:endParaRPr lang="nl-NL" sz="1000">
              <a:latin typeface="Bahnschrift Light" panose="020B0502040204020203" pitchFamily="34" charset="0"/>
              <a:cs typeface="Times New Roman" panose="02020603050405020304" pitchFamily="18" charset="0"/>
            </a:endParaRPr>
          </a:p>
          <a:p>
            <a:pPr marL="0" indent="0" algn="l" fontAlgn="base">
              <a:buNone/>
            </a:pPr>
            <a:endParaRPr lang="nl-NL" sz="1000">
              <a:latin typeface="Bahnschrift Light" panose="020B0502040204020203" pitchFamily="34" charset="0"/>
              <a:cs typeface="Times New Roman" panose="02020603050405020304" pitchFamily="18" charset="0"/>
            </a:endParaRPr>
          </a:p>
          <a:p>
            <a:pPr marL="0" indent="0" algn="l" rtl="0" fontAlgn="base">
              <a:buNone/>
            </a:pPr>
            <a:endParaRPr lang="nl-NL" sz="1000">
              <a:solidFill>
                <a:srgbClr val="000000"/>
              </a:solidFill>
            </a:endParaRPr>
          </a:p>
          <a:p>
            <a:pPr marL="0" indent="0">
              <a:buNone/>
            </a:pPr>
            <a:endParaRPr lang="nl-NL" sz="1000"/>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5115390" y="6471658"/>
            <a:ext cx="722721" cy="365125"/>
          </a:xfrm>
        </p:spPr>
        <p:txBody>
          <a:bodyPr/>
          <a:lstStyle/>
          <a:p>
            <a:fld id="{8F1BBE37-5799-4774-9025-BCB0297E8107}" type="slidenum">
              <a:rPr lang="nl-NL" smtClean="0"/>
              <a:pPr/>
              <a:t>8</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a:xfrm>
            <a:off x="2786852" y="6495648"/>
            <a:ext cx="2743200" cy="365125"/>
          </a:xfrm>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46121" y="49950"/>
            <a:ext cx="8810529" cy="1439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a:solidFill>
                  <a:srgbClr val="9C3B6C"/>
                </a:solidFill>
                <a:latin typeface="Bahnschrift Light" panose="020B0502040204020203" pitchFamily="34" charset="0"/>
                <a:cs typeface="Times New Roman" panose="02020603050405020304" pitchFamily="18" charset="0"/>
              </a:rPr>
              <a:t>a: Faciliteren van “evalueren en leren van gezamenlijke casuïstiek” (incl. cliëntparticipatie- ervaringsdeskundigheid).</a:t>
            </a: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8181" y="131832"/>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95343" y="1628898"/>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85057" y="1496818"/>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51337" y="1628898"/>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5523096" y="2006114"/>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2" name="Rechthoek 1">
            <a:extLst>
              <a:ext uri="{FF2B5EF4-FFF2-40B4-BE49-F238E27FC236}">
                <a16:creationId xmlns:a16="http://schemas.microsoft.com/office/drawing/2014/main" id="{93A5A409-5E62-8BB0-1651-B4936BB93044}"/>
              </a:ext>
            </a:extLst>
          </p:cNvPr>
          <p:cNvSpPr/>
          <p:nvPr/>
        </p:nvSpPr>
        <p:spPr>
          <a:xfrm>
            <a:off x="616784" y="1796973"/>
            <a:ext cx="5354597" cy="4718663"/>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2">
            <a:extLst>
              <a:ext uri="{FF2B5EF4-FFF2-40B4-BE49-F238E27FC236}">
                <a16:creationId xmlns:a16="http://schemas.microsoft.com/office/drawing/2014/main" id="{0F55207D-586F-9BAC-44C7-CACC63115A8A}"/>
              </a:ext>
            </a:extLst>
          </p:cNvPr>
          <p:cNvSpPr txBox="1">
            <a:spLocks/>
          </p:cNvSpPr>
          <p:nvPr/>
        </p:nvSpPr>
        <p:spPr>
          <a:xfrm>
            <a:off x="728649" y="3429000"/>
            <a:ext cx="5043448" cy="321593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000" dirty="0">
              <a:solidFill>
                <a:srgbClr val="0F0F0F"/>
              </a:solidFill>
              <a:latin typeface="Bahnschrift Light" panose="020B0502040204020203" pitchFamily="34" charset="0"/>
            </a:endParaRPr>
          </a:p>
          <a:p>
            <a:pPr marL="0" indent="0" algn="just" fontAlgn="base">
              <a:buNone/>
            </a:pPr>
            <a:r>
              <a:rPr lang="nl-NL" sz="1000" dirty="0">
                <a:solidFill>
                  <a:srgbClr val="374151"/>
                </a:solidFill>
                <a:latin typeface="Bahnschrift Light" panose="020B0502040204020203" pitchFamily="34" charset="0"/>
              </a:rPr>
              <a:t>Concreet betekent het dat we toewerken naar:</a:t>
            </a:r>
          </a:p>
          <a:p>
            <a:pPr marL="0" indent="0" algn="just" fontAlgn="base">
              <a:buNone/>
            </a:pPr>
            <a:endParaRPr lang="nl-NL" sz="1000" dirty="0">
              <a:solidFill>
                <a:srgbClr val="0F0F0F"/>
              </a:solidFill>
              <a:latin typeface="Bahnschrift Light" panose="020B0502040204020203" pitchFamily="34" charset="0"/>
            </a:endParaRP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Het creëren van een lerende omgeving voor alle lokale teams en samenwerkende regionale organisaties.</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Op alle niveaus, lokaal en regionaal, in uitvoering, beleid en op bestuurlijk niveau moeten we al elkaar blijven leren. </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Een omgeving waarin we reflectief op ons eigen handelen, we elkaar erin stimuleren en aanpreken. </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Er moet tijd en aandacht worden vrijgemaakt voor professionele ontwikkeling, kennis en vaardigheden en van elkaar blijven leren.</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Goede voorbeelden en goede mislukkingen delen we met elkaar, hierin zijn we transparant. </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Cliëntparticipatie integreren we in ons leren. </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We verbinden de inzet van cliëntparticipatie (nu per organisatie) meer aan elkaar en leggen verbinding met onderwijs.</a:t>
            </a:r>
          </a:p>
          <a:p>
            <a:pPr algn="just" fontAlgn="base">
              <a:buClr>
                <a:srgbClr val="0AB4E8"/>
              </a:buClr>
              <a:buFont typeface="Wingdings" panose="05000000000000000000" pitchFamily="2" charset="2"/>
              <a:buChar char="ü"/>
            </a:pPr>
            <a:r>
              <a:rPr lang="nl-NL" sz="1000" dirty="0">
                <a:solidFill>
                  <a:srgbClr val="0F0F0F"/>
                </a:solidFill>
                <a:latin typeface="Bahnschrift Light" panose="020B0502040204020203" pitchFamily="34" charset="0"/>
              </a:rPr>
              <a:t>Op basis van ervaringen en evaluaties passen we onze </a:t>
            </a:r>
            <a:r>
              <a:rPr lang="nl-NL" sz="1000" dirty="0">
                <a:latin typeface="Bahnschrift Light" panose="020B0502040204020203" pitchFamily="34" charset="0"/>
              </a:rPr>
              <a:t>benaderingen aan</a:t>
            </a:r>
            <a:r>
              <a:rPr lang="nl-NL" sz="1000" dirty="0">
                <a:solidFill>
                  <a:srgbClr val="0F0F0F"/>
                </a:solidFill>
                <a:latin typeface="Bahnschrift Light" panose="020B0502040204020203" pitchFamily="34" charset="0"/>
              </a:rPr>
              <a:t>. Zo krijgen nieuwe inzichten op alle niveaus zowel op praktijkniveau als op beleids- en bestuursniveau een plaats.</a:t>
            </a:r>
          </a:p>
        </p:txBody>
      </p:sp>
      <p:cxnSp>
        <p:nvCxnSpPr>
          <p:cNvPr id="17" name="Rechte verbindingslijn 6">
            <a:extLst>
              <a:ext uri="{FF2B5EF4-FFF2-40B4-BE49-F238E27FC236}">
                <a16:creationId xmlns:a16="http://schemas.microsoft.com/office/drawing/2014/main" id="{487E2123-BDC4-4E01-F547-A0A7A9F3F56C}"/>
              </a:ext>
            </a:extLst>
          </p:cNvPr>
          <p:cNvCxnSpPr>
            <a:cxnSpLocks/>
          </p:cNvCxnSpPr>
          <p:nvPr/>
        </p:nvCxnSpPr>
        <p:spPr>
          <a:xfrm flipH="1">
            <a:off x="657625" y="1496818"/>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25" name="Tekstvak 24">
            <a:extLst>
              <a:ext uri="{FF2B5EF4-FFF2-40B4-BE49-F238E27FC236}">
                <a16:creationId xmlns:a16="http://schemas.microsoft.com/office/drawing/2014/main" id="{24FF44E4-B4F7-EED1-7113-8D62302E1EC1}"/>
              </a:ext>
            </a:extLst>
          </p:cNvPr>
          <p:cNvSpPr txBox="1"/>
          <p:nvPr/>
        </p:nvSpPr>
        <p:spPr>
          <a:xfrm>
            <a:off x="6214280" y="1748561"/>
            <a:ext cx="5331014" cy="1631216"/>
          </a:xfrm>
          <a:prstGeom prst="rect">
            <a:avLst/>
          </a:prstGeom>
          <a:noFill/>
        </p:spPr>
        <p:txBody>
          <a:bodyPr wrap="square" rtlCol="0">
            <a:spAutoFit/>
          </a:bodyPr>
          <a:lstStyle/>
          <a:p>
            <a:pPr algn="just"/>
            <a:r>
              <a:rPr lang="nl-NL" sz="1000" b="1" kern="100" dirty="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lgn="just">
              <a:spcAft>
                <a:spcPts val="400"/>
              </a:spcAft>
              <a:buClr>
                <a:srgbClr val="EF332A"/>
              </a:buClr>
              <a:buFont typeface="Wingdings" panose="05000000000000000000" pitchFamily="2" charset="2"/>
              <a:buChar char="ü"/>
            </a:pPr>
            <a:r>
              <a:rPr lang="nl-NL" sz="1000" kern="100" dirty="0">
                <a:latin typeface="Bahnschrift Light" panose="020B0502040204020203" pitchFamily="34" charset="0"/>
                <a:cs typeface="Times New Roman" panose="02020603050405020304" pitchFamily="18" charset="0"/>
              </a:rPr>
              <a:t>Lokale teams en samenwerkende regionale organisaties zijn lerende teams.</a:t>
            </a:r>
          </a:p>
          <a:p>
            <a:pPr marL="285750" indent="-285750" algn="just">
              <a:spcAft>
                <a:spcPts val="400"/>
              </a:spcAft>
              <a:buClr>
                <a:srgbClr val="EF332A"/>
              </a:buClr>
              <a:buFont typeface="Wingdings" panose="05000000000000000000" pitchFamily="2" charset="2"/>
              <a:buChar char="ü"/>
            </a:pPr>
            <a:r>
              <a:rPr lang="nl-NL" sz="1000" kern="100" dirty="0">
                <a:latin typeface="Bahnschrift Light" panose="020B0502040204020203" pitchFamily="34" charset="0"/>
                <a:cs typeface="Times New Roman" panose="02020603050405020304" pitchFamily="18" charset="0"/>
              </a:rPr>
              <a:t>Alle lokale teams en samenwerkende organisaties leren van casuïstiek.</a:t>
            </a:r>
          </a:p>
          <a:p>
            <a:pPr marL="285750" indent="-285750" algn="just">
              <a:spcAft>
                <a:spcPts val="400"/>
              </a:spcAft>
              <a:buClr>
                <a:srgbClr val="EF332A"/>
              </a:buClr>
              <a:buFont typeface="Wingdings" panose="05000000000000000000" pitchFamily="2" charset="2"/>
              <a:buChar char="ü"/>
            </a:pPr>
            <a:r>
              <a:rPr lang="nl-NL" sz="1000" kern="100" dirty="0">
                <a:latin typeface="Bahnschrift Light" panose="020B0502040204020203" pitchFamily="34" charset="0"/>
                <a:cs typeface="Times New Roman" panose="02020603050405020304" pitchFamily="18" charset="0"/>
              </a:rPr>
              <a:t>Effectieve aanpak door inzet van ervaringsdeskundigen en blijvend leren.</a:t>
            </a:r>
          </a:p>
          <a:p>
            <a:pPr marL="285750" indent="-285750" algn="just">
              <a:spcAft>
                <a:spcPts val="400"/>
              </a:spcAft>
              <a:buClr>
                <a:srgbClr val="EF332A"/>
              </a:buClr>
              <a:buFont typeface="Wingdings" panose="05000000000000000000" pitchFamily="2" charset="2"/>
              <a:buChar char="ü"/>
            </a:pPr>
            <a:r>
              <a:rPr lang="nl-NL" sz="1000" kern="100" dirty="0">
                <a:latin typeface="Bahnschrift Light" panose="020B0502040204020203" pitchFamily="34" charset="0"/>
                <a:cs typeface="Times New Roman" panose="02020603050405020304" pitchFamily="18" charset="0"/>
              </a:rPr>
              <a:t>Gezamenlijke scholing en ontwikkeling van deskundigheid.</a:t>
            </a:r>
          </a:p>
          <a:p>
            <a:pPr marL="285750" indent="-285750" algn="just">
              <a:spcAft>
                <a:spcPts val="400"/>
              </a:spcAft>
              <a:buClr>
                <a:srgbClr val="EF332A"/>
              </a:buClr>
              <a:buFont typeface="Wingdings" panose="05000000000000000000" pitchFamily="2" charset="2"/>
              <a:buChar char="ü"/>
            </a:pPr>
            <a:endParaRPr lang="nl-NL" sz="1000" kern="100" dirty="0">
              <a:latin typeface="Bahnschrift Light" panose="020B0502040204020203" pitchFamily="34" charset="0"/>
              <a:cs typeface="Times New Roman" panose="02020603050405020304" pitchFamily="18" charset="0"/>
            </a:endParaRPr>
          </a:p>
          <a:p>
            <a:pPr algn="just">
              <a:spcAft>
                <a:spcPts val="400"/>
              </a:spcAft>
            </a:pPr>
            <a:r>
              <a:rPr lang="nl-NL" sz="1000" kern="100" dirty="0">
                <a:latin typeface="Bahnschrift Light" panose="020B0502040204020203" pitchFamily="34" charset="0"/>
                <a:cs typeface="Times New Roman" panose="02020603050405020304" pitchFamily="18" charset="0"/>
              </a:rPr>
              <a:t> </a:t>
            </a:r>
            <a:r>
              <a:rPr lang="nl-NL" sz="1000" kern="100" dirty="0">
                <a:effectLst/>
                <a:latin typeface="Bahnschrift Light" panose="020B0502040204020203" pitchFamily="34" charset="0"/>
                <a:ea typeface="Calibri" panose="020F0502020204030204" pitchFamily="34" charset="0"/>
                <a:cs typeface="Times New Roman" panose="02020603050405020304" pitchFamily="18" charset="0"/>
              </a:rPr>
              <a:t>   </a:t>
            </a:r>
          </a:p>
          <a:p>
            <a:pPr algn="just"/>
            <a:endParaRPr lang="nl-NL" sz="1000" dirty="0">
              <a:latin typeface="Bahnschrift Light" panose="020B0502040204020203" pitchFamily="34" charset="0"/>
            </a:endParaRPr>
          </a:p>
        </p:txBody>
      </p:sp>
      <p:pic>
        <p:nvPicPr>
          <p:cNvPr id="26" name="Graphic 25" descr="Stopwatch 66% met effen opvulling">
            <a:extLst>
              <a:ext uri="{FF2B5EF4-FFF2-40B4-BE49-F238E27FC236}">
                <a16:creationId xmlns:a16="http://schemas.microsoft.com/office/drawing/2014/main" id="{18C83A68-0068-DDA7-F0DE-721313DA6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0095" y="3061080"/>
            <a:ext cx="762311" cy="762311"/>
          </a:xfrm>
          <a:prstGeom prst="rect">
            <a:avLst/>
          </a:prstGeom>
        </p:spPr>
      </p:pic>
      <p:sp>
        <p:nvSpPr>
          <p:cNvPr id="27" name="Tekstvak 26">
            <a:extLst>
              <a:ext uri="{FF2B5EF4-FFF2-40B4-BE49-F238E27FC236}">
                <a16:creationId xmlns:a16="http://schemas.microsoft.com/office/drawing/2014/main" id="{1AEA9823-98BC-D077-1FED-32AEB35B4F0E}"/>
              </a:ext>
            </a:extLst>
          </p:cNvPr>
          <p:cNvSpPr txBox="1"/>
          <p:nvPr/>
        </p:nvSpPr>
        <p:spPr>
          <a:xfrm>
            <a:off x="6214280" y="2778363"/>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9" name="Tekstvak 28">
            <a:extLst>
              <a:ext uri="{FF2B5EF4-FFF2-40B4-BE49-F238E27FC236}">
                <a16:creationId xmlns:a16="http://schemas.microsoft.com/office/drawing/2014/main" id="{045ECB8F-5B45-59FB-2876-444BA7E4120E}"/>
              </a:ext>
            </a:extLst>
          </p:cNvPr>
          <p:cNvSpPr txBox="1"/>
          <p:nvPr/>
        </p:nvSpPr>
        <p:spPr>
          <a:xfrm>
            <a:off x="6089562" y="4376601"/>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Nadere uitwerking</a:t>
            </a:r>
          </a:p>
        </p:txBody>
      </p:sp>
      <p:pic>
        <p:nvPicPr>
          <p:cNvPr id="30" name="Graphic 29" descr="Hersenen met effen opvulling">
            <a:extLst>
              <a:ext uri="{FF2B5EF4-FFF2-40B4-BE49-F238E27FC236}">
                <a16:creationId xmlns:a16="http://schemas.microsoft.com/office/drawing/2014/main" id="{26A6FC37-4DA0-F857-2A81-DAA9F59B6C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6002" y="4559706"/>
            <a:ext cx="680313" cy="680313"/>
          </a:xfrm>
          <a:prstGeom prst="rect">
            <a:avLst/>
          </a:prstGeom>
        </p:spPr>
      </p:pic>
      <p:sp>
        <p:nvSpPr>
          <p:cNvPr id="54" name="Tekstvak 53">
            <a:extLst>
              <a:ext uri="{FF2B5EF4-FFF2-40B4-BE49-F238E27FC236}">
                <a16:creationId xmlns:a16="http://schemas.microsoft.com/office/drawing/2014/main" id="{C4BCD189-2290-7370-3593-1E0ED0B78B45}"/>
              </a:ext>
            </a:extLst>
          </p:cNvPr>
          <p:cNvSpPr txBox="1"/>
          <p:nvPr/>
        </p:nvSpPr>
        <p:spPr>
          <a:xfrm>
            <a:off x="7007366" y="4721714"/>
            <a:ext cx="4407358" cy="1230209"/>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Randvoorwaarden, positionering en borging van inzet van ervaringsdeskundigen.</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Structureel borgen van leren.</a:t>
            </a:r>
          </a:p>
          <a:p>
            <a:pPr marL="171450" indent="-171450">
              <a:lnSpc>
                <a:spcPct val="107000"/>
              </a:lnSpc>
              <a:buClr>
                <a:srgbClr val="FF0000"/>
              </a:buClr>
              <a:buFont typeface="Arial" panose="020B0604020202020204" pitchFamily="34" charset="0"/>
              <a:buChar char="•"/>
            </a:pPr>
            <a:endParaRPr lang="nl-NL" sz="1000" b="1"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nSpc>
                <a:spcPct val="107000"/>
              </a:lnSpc>
              <a:buClr>
                <a:srgbClr val="FF0000"/>
              </a:buClr>
              <a:buFont typeface="Arial" panose="020B0604020202020204" pitchFamily="34" charset="0"/>
              <a:buChar char="•"/>
            </a:pPr>
            <a:endParaRPr lang="nl-NL" sz="1000" b="1"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nSpc>
                <a:spcPct val="107000"/>
              </a:lnSpc>
              <a:buClr>
                <a:srgbClr val="FF0000"/>
              </a:buClr>
              <a:buFont typeface="Arial" panose="020B0604020202020204" pitchFamily="34" charset="0"/>
              <a:buChar char="•"/>
            </a:pPr>
            <a:endParaRPr lang="nl-NL" sz="1000" b="1"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nSpc>
                <a:spcPct val="107000"/>
              </a:lnSpc>
              <a:buClr>
                <a:srgbClr val="FF0000"/>
              </a:buClr>
              <a:buFont typeface="Arial" panose="020B0604020202020204" pitchFamily="34" charset="0"/>
              <a:buChar char="•"/>
            </a:pPr>
            <a:endParaRPr lang="nl-NL" sz="1000" b="1" kern="100">
              <a:latin typeface="Bahnschrift Light" panose="020B0502040204020203" pitchFamily="34" charset="0"/>
              <a:ea typeface="Calibri" panose="020F0502020204030204" pitchFamily="34" charset="0"/>
              <a:cs typeface="Times New Roman" panose="02020603050405020304" pitchFamily="18" charset="0"/>
            </a:endParaRPr>
          </a:p>
        </p:txBody>
      </p:sp>
      <p:pic>
        <p:nvPicPr>
          <p:cNvPr id="22" name="Afbeelding 21">
            <a:hlinkClick r:id="rId8" action="ppaction://hlinksldjump"/>
            <a:extLst>
              <a:ext uri="{FF2B5EF4-FFF2-40B4-BE49-F238E27FC236}">
                <a16:creationId xmlns:a16="http://schemas.microsoft.com/office/drawing/2014/main" id="{9AC1094D-D2D9-68A8-E5E3-80AE3299047E}"/>
              </a:ext>
            </a:extLst>
          </p:cNvPr>
          <p:cNvPicPr>
            <a:picLocks noChangeAspect="1"/>
          </p:cNvPicPr>
          <p:nvPr/>
        </p:nvPicPr>
        <p:blipFill rotWithShape="1">
          <a:blip r:embed="rId9"/>
          <a:srcRect l="51635"/>
          <a:stretch/>
        </p:blipFill>
        <p:spPr>
          <a:xfrm>
            <a:off x="11035500" y="6133849"/>
            <a:ext cx="654156" cy="666750"/>
          </a:xfrm>
          <a:prstGeom prst="rect">
            <a:avLst/>
          </a:prstGeom>
        </p:spPr>
      </p:pic>
      <p:pic>
        <p:nvPicPr>
          <p:cNvPr id="23" name="Afbeelding 22">
            <a:hlinkClick r:id="rId10" action="ppaction://hlinksldjump"/>
            <a:extLst>
              <a:ext uri="{FF2B5EF4-FFF2-40B4-BE49-F238E27FC236}">
                <a16:creationId xmlns:a16="http://schemas.microsoft.com/office/drawing/2014/main" id="{8FC0841E-1E0D-7DBC-EA01-6545623D1703}"/>
              </a:ext>
            </a:extLst>
          </p:cNvPr>
          <p:cNvPicPr>
            <a:picLocks noChangeAspect="1"/>
          </p:cNvPicPr>
          <p:nvPr/>
        </p:nvPicPr>
        <p:blipFill rotWithShape="1">
          <a:blip r:embed="rId9"/>
          <a:srcRect t="1" r="50000" b="-6229"/>
          <a:stretch/>
        </p:blipFill>
        <p:spPr>
          <a:xfrm>
            <a:off x="10367564" y="6133849"/>
            <a:ext cx="676275" cy="708279"/>
          </a:xfrm>
          <a:prstGeom prst="rect">
            <a:avLst/>
          </a:prstGeom>
        </p:spPr>
      </p:pic>
      <p:grpSp>
        <p:nvGrpSpPr>
          <p:cNvPr id="31" name="Groep 30">
            <a:extLst>
              <a:ext uri="{FF2B5EF4-FFF2-40B4-BE49-F238E27FC236}">
                <a16:creationId xmlns:a16="http://schemas.microsoft.com/office/drawing/2014/main" id="{76821305-73BF-EE23-9A3A-A65CAAB3F4F7}"/>
              </a:ext>
            </a:extLst>
          </p:cNvPr>
          <p:cNvGrpSpPr/>
          <p:nvPr/>
        </p:nvGrpSpPr>
        <p:grpSpPr>
          <a:xfrm>
            <a:off x="6111517" y="5393378"/>
            <a:ext cx="4945938" cy="718013"/>
            <a:chOff x="8272958" y="3955749"/>
            <a:chExt cx="4945938" cy="718013"/>
          </a:xfrm>
        </p:grpSpPr>
        <p:pic>
          <p:nvPicPr>
            <p:cNvPr id="18" name="Graphic 17" descr="Euro met effen opvulling">
              <a:hlinkClick r:id="rId11" action="ppaction://hlinksldjump"/>
              <a:extLst>
                <a:ext uri="{FF2B5EF4-FFF2-40B4-BE49-F238E27FC236}">
                  <a16:creationId xmlns:a16="http://schemas.microsoft.com/office/drawing/2014/main" id="{6DBDDD1C-DC5D-7779-0219-B22A91F362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78137" y="4272245"/>
              <a:ext cx="401517" cy="401517"/>
            </a:xfrm>
            <a:prstGeom prst="rect">
              <a:avLst/>
            </a:prstGeom>
          </p:spPr>
        </p:pic>
        <p:sp>
          <p:nvSpPr>
            <p:cNvPr id="24" name="Tekstvak 23">
              <a:extLst>
                <a:ext uri="{FF2B5EF4-FFF2-40B4-BE49-F238E27FC236}">
                  <a16:creationId xmlns:a16="http://schemas.microsoft.com/office/drawing/2014/main" id="{67BC64C9-9879-9292-2D26-586BF535807B}"/>
                </a:ext>
              </a:extLst>
            </p:cNvPr>
            <p:cNvSpPr txBox="1"/>
            <p:nvPr/>
          </p:nvSpPr>
          <p:spPr>
            <a:xfrm>
              <a:off x="8272958" y="3955749"/>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
        <p:nvSpPr>
          <p:cNvPr id="16" name="Tekstvak 15">
            <a:extLst>
              <a:ext uri="{FF2B5EF4-FFF2-40B4-BE49-F238E27FC236}">
                <a16:creationId xmlns:a16="http://schemas.microsoft.com/office/drawing/2014/main" id="{B9CB1D5C-DDE9-81B0-F0DD-9AB71D7FECFE}"/>
              </a:ext>
            </a:extLst>
          </p:cNvPr>
          <p:cNvSpPr txBox="1"/>
          <p:nvPr/>
        </p:nvSpPr>
        <p:spPr>
          <a:xfrm>
            <a:off x="7018983" y="3033914"/>
            <a:ext cx="4769209" cy="1559529"/>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Begeleiding van het leren in alle lokale teams en samenwerkende regionale organisaties (ondersteuning lerende teams). </a:t>
            </a:r>
          </a:p>
          <a:p>
            <a:pPr marL="171450" indent="-171450" algn="just">
              <a:lnSpc>
                <a:spcPct val="107000"/>
              </a:lnSpc>
              <a:buClr>
                <a:srgbClr val="FF0000"/>
              </a:buClr>
              <a:buFont typeface="Arial" panose="020B0604020202020204" pitchFamily="34" charset="0"/>
              <a:buChar char="•"/>
            </a:pPr>
            <a:r>
              <a:rPr lang="nl-NL" sz="1000">
                <a:solidFill>
                  <a:srgbClr val="0F0F0F"/>
                </a:solidFill>
                <a:latin typeface="Bahnschrift Light" panose="020B0502040204020203" pitchFamily="34" charset="0"/>
              </a:rPr>
              <a:t>Beter benutten van gezamenlijke mogelijkheden voor scholing inclusief vergroten van de vindbaarheid van scholing. </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Uitwerken van de rol en inzet van de ervaringsdeskundigen en beproeven van de inzet van ervaringsdeskundigen. </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Structureel periodiek gesprek o.b.v. lessen op niveau van uitvoering, beleid en bestuur. </a:t>
            </a:r>
          </a:p>
          <a:p>
            <a:pPr marL="171450" indent="-171450">
              <a:lnSpc>
                <a:spcPct val="107000"/>
              </a:lnSpc>
              <a:buClr>
                <a:srgbClr val="FF0000"/>
              </a:buClr>
              <a:buFont typeface="Arial" panose="020B0604020202020204" pitchFamily="34" charset="0"/>
              <a:buChar char="•"/>
            </a:pPr>
            <a:endParaRPr lang="nl-NL" sz="1000" b="1" kern="100">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33" name="Tekstvak 32">
            <a:extLst>
              <a:ext uri="{FF2B5EF4-FFF2-40B4-BE49-F238E27FC236}">
                <a16:creationId xmlns:a16="http://schemas.microsoft.com/office/drawing/2014/main" id="{37509185-5284-5910-4B51-EBF339895F56}"/>
              </a:ext>
            </a:extLst>
          </p:cNvPr>
          <p:cNvSpPr txBox="1"/>
          <p:nvPr/>
        </p:nvSpPr>
        <p:spPr>
          <a:xfrm>
            <a:off x="1882303" y="1835466"/>
            <a:ext cx="3943865" cy="1631216"/>
          </a:xfrm>
          <a:prstGeom prst="rect">
            <a:avLst/>
          </a:prstGeom>
          <a:noFill/>
        </p:spPr>
        <p:txBody>
          <a:bodyPr wrap="square">
            <a:spAutoFit/>
          </a:bodyPr>
          <a:lstStyle/>
          <a:p>
            <a:pPr algn="just"/>
            <a:r>
              <a:rPr lang="nl-NL" sz="1000" i="1" dirty="0">
                <a:solidFill>
                  <a:srgbClr val="0F0F0F"/>
                </a:solidFill>
                <a:latin typeface="Bahnschrift Light" panose="020B0502040204020203" pitchFamily="34" charset="0"/>
              </a:rPr>
              <a:t>Samenwerken aan veiligheid is altijd maatwerk. Gezamenlijk evalueren en leren is essentieel voor een effectieve aanpak . </a:t>
            </a:r>
            <a:r>
              <a:rPr lang="nl-NL" sz="1000" dirty="0">
                <a:solidFill>
                  <a:srgbClr val="000000"/>
                </a:solidFill>
                <a:latin typeface="Bahnschrift Light" panose="020B0502040204020203" pitchFamily="34" charset="0"/>
              </a:rPr>
              <a:t>Leren en evalueren zijn geen geïsoleerde activiteiten die je af en toe doet, maar onderdeel van het dagelijks werk dat je moet leren. </a:t>
            </a:r>
          </a:p>
          <a:p>
            <a:pPr algn="just"/>
            <a:endParaRPr lang="nl-NL" sz="1000" i="1" dirty="0">
              <a:solidFill>
                <a:srgbClr val="0F0F0F"/>
              </a:solidFill>
              <a:latin typeface="Bahnschrift Light" panose="020B0502040204020203" pitchFamily="34" charset="0"/>
            </a:endParaRPr>
          </a:p>
          <a:p>
            <a:pPr algn="just"/>
            <a:r>
              <a:rPr lang="nl-NL" sz="1000" i="1" dirty="0">
                <a:solidFill>
                  <a:srgbClr val="0F0F0F"/>
                </a:solidFill>
                <a:effectLst/>
                <a:latin typeface="Bahnschrift Light" panose="020B0502040204020203" pitchFamily="34" charset="0"/>
              </a:rPr>
              <a:t>Cliëntparticipatie en de betrokkenheid van ervaringsdeskundigen spelen hierbij een essentiële. De persoonlijke ervaringen van cliënten bieden waardevolle inzichten die kunnen helpen de complexiteit van huiselijk geweld beter te begrijpen.  </a:t>
            </a:r>
            <a:endParaRPr lang="nl-NL" sz="1000" i="1" dirty="0">
              <a:solidFill>
                <a:srgbClr val="0F0F0F"/>
              </a:solidFill>
              <a:latin typeface="Bahnschrift Light" panose="020B0502040204020203" pitchFamily="34" charset="0"/>
            </a:endParaRPr>
          </a:p>
        </p:txBody>
      </p:sp>
      <p:grpSp>
        <p:nvGrpSpPr>
          <p:cNvPr id="38" name="Groep 37">
            <a:extLst>
              <a:ext uri="{FF2B5EF4-FFF2-40B4-BE49-F238E27FC236}">
                <a16:creationId xmlns:a16="http://schemas.microsoft.com/office/drawing/2014/main" id="{77595658-5E2C-602E-8902-4D9A55E8133A}"/>
              </a:ext>
            </a:extLst>
          </p:cNvPr>
          <p:cNvGrpSpPr/>
          <p:nvPr/>
        </p:nvGrpSpPr>
        <p:grpSpPr>
          <a:xfrm>
            <a:off x="877972" y="2029873"/>
            <a:ext cx="942062" cy="1436809"/>
            <a:chOff x="806105" y="1809257"/>
            <a:chExt cx="942062" cy="1436809"/>
          </a:xfrm>
        </p:grpSpPr>
        <p:pic>
          <p:nvPicPr>
            <p:cNvPr id="35" name="Graphic 34" descr="Brainstormgroep met effen opvulling">
              <a:extLst>
                <a:ext uri="{FF2B5EF4-FFF2-40B4-BE49-F238E27FC236}">
                  <a16:creationId xmlns:a16="http://schemas.microsoft.com/office/drawing/2014/main" id="{F31CB6A0-1C29-D4AA-0C7C-11152E6FC4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6105" y="1809257"/>
              <a:ext cx="914400" cy="914400"/>
            </a:xfrm>
            <a:prstGeom prst="rect">
              <a:avLst/>
            </a:prstGeom>
          </p:spPr>
        </p:pic>
        <p:pic>
          <p:nvPicPr>
            <p:cNvPr id="37" name="Graphic 36" descr="Open hand met effen opvulling">
              <a:extLst>
                <a:ext uri="{FF2B5EF4-FFF2-40B4-BE49-F238E27FC236}">
                  <a16:creationId xmlns:a16="http://schemas.microsoft.com/office/drawing/2014/main" id="{66D6AC99-16D7-373B-FCF6-63A624A8984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33767" y="2331666"/>
              <a:ext cx="914400" cy="914400"/>
            </a:xfrm>
            <a:prstGeom prst="rect">
              <a:avLst/>
            </a:prstGeom>
          </p:spPr>
        </p:pic>
      </p:grpSp>
      <p:sp>
        <p:nvSpPr>
          <p:cNvPr id="40" name="Tekstvak 39">
            <a:extLst>
              <a:ext uri="{FF2B5EF4-FFF2-40B4-BE49-F238E27FC236}">
                <a16:creationId xmlns:a16="http://schemas.microsoft.com/office/drawing/2014/main" id="{E5D8C666-C236-F3A2-4769-487EBC348AC6}"/>
              </a:ext>
            </a:extLst>
          </p:cNvPr>
          <p:cNvSpPr txBox="1"/>
          <p:nvPr/>
        </p:nvSpPr>
        <p:spPr>
          <a:xfrm>
            <a:off x="7117591" y="5491832"/>
            <a:ext cx="4291342" cy="736227"/>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2024: 35k begeleiding van leren als onderdeel van de pilots + 90k begeleiding van leren voor overige lokale teams en samenwerkende organisaties, 15k voor inzet (pool) ervaringsdeskundigen</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2025: besluitvorming o.b.v. evaluatie 2024</a:t>
            </a:r>
          </a:p>
        </p:txBody>
      </p:sp>
    </p:spTree>
    <p:extLst>
      <p:ext uri="{BB962C8B-B14F-4D97-AF65-F5344CB8AC3E}">
        <p14:creationId xmlns:p14="http://schemas.microsoft.com/office/powerpoint/2010/main" val="315861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hthoek 55">
            <a:extLst>
              <a:ext uri="{FF2B5EF4-FFF2-40B4-BE49-F238E27FC236}">
                <a16:creationId xmlns:a16="http://schemas.microsoft.com/office/drawing/2014/main" id="{9948A843-694B-6495-CCE1-32EECFEA239E}"/>
              </a:ext>
            </a:extLst>
          </p:cNvPr>
          <p:cNvSpPr/>
          <p:nvPr/>
        </p:nvSpPr>
        <p:spPr>
          <a:xfrm>
            <a:off x="10432475" y="5594208"/>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42782EF-F60E-ACB3-8023-B7FC5545E30C}"/>
              </a:ext>
            </a:extLst>
          </p:cNvPr>
          <p:cNvSpPr>
            <a:spLocks noGrp="1"/>
          </p:cNvSpPr>
          <p:nvPr>
            <p:ph sz="half" idx="1"/>
          </p:nvPr>
        </p:nvSpPr>
        <p:spPr>
          <a:xfrm>
            <a:off x="646706" y="2016212"/>
            <a:ext cx="5242162" cy="4351338"/>
          </a:xfrm>
        </p:spPr>
        <p:txBody>
          <a:bodyPr/>
          <a:lstStyle/>
          <a:p>
            <a:pPr marL="0" indent="0" algn="just" fontAlgn="base">
              <a:buNone/>
            </a:pPr>
            <a:endParaRPr lang="nl-NL" sz="1000">
              <a:latin typeface="Bahnschrift Light" panose="020B0502040204020203" pitchFamily="34" charset="0"/>
              <a:cs typeface="Times New Roman" panose="02020603050405020304" pitchFamily="18" charset="0"/>
            </a:endParaRPr>
          </a:p>
          <a:p>
            <a:pPr marL="0" indent="0" algn="just" fontAlgn="base">
              <a:lnSpc>
                <a:spcPct val="107000"/>
              </a:lnSpc>
              <a:buNone/>
            </a:pPr>
            <a:endParaRPr lang="nl-NL" sz="1000">
              <a:latin typeface="Bahnschrift Light" panose="020B0502040204020203" pitchFamily="34" charset="0"/>
              <a:cs typeface="Times New Roman" panose="02020603050405020304" pitchFamily="18" charset="0"/>
            </a:endParaRPr>
          </a:p>
          <a:p>
            <a:pPr algn="just" fontAlgn="base">
              <a:lnSpc>
                <a:spcPct val="107000"/>
              </a:lnSpc>
            </a:pPr>
            <a:endParaRPr lang="nl-NL" sz="1000">
              <a:latin typeface="Bahnschrift Light" panose="020B0502040204020203" pitchFamily="34" charset="0"/>
              <a:cs typeface="Times New Roman" panose="02020603050405020304" pitchFamily="18" charset="0"/>
            </a:endParaRPr>
          </a:p>
          <a:p>
            <a:pPr marL="0" indent="0" algn="l" fontAlgn="base">
              <a:buNone/>
            </a:pPr>
            <a:endParaRPr lang="nl-NL" sz="1000">
              <a:latin typeface="Bahnschrift Light" panose="020B0502040204020203" pitchFamily="34" charset="0"/>
              <a:cs typeface="Times New Roman" panose="02020603050405020304" pitchFamily="18" charset="0"/>
            </a:endParaRPr>
          </a:p>
          <a:p>
            <a:pPr marL="0" indent="0" algn="l" rtl="0" fontAlgn="base">
              <a:buNone/>
            </a:pPr>
            <a:endParaRPr lang="nl-NL" sz="1000">
              <a:solidFill>
                <a:srgbClr val="000000"/>
              </a:solidFill>
            </a:endParaRPr>
          </a:p>
          <a:p>
            <a:pPr marL="0" indent="0">
              <a:buNone/>
            </a:pPr>
            <a:endParaRPr lang="nl-NL" sz="1000"/>
          </a:p>
        </p:txBody>
      </p:sp>
      <p:sp>
        <p:nvSpPr>
          <p:cNvPr id="5" name="Tijdelijke aanduiding voor dianummer 4">
            <a:extLst>
              <a:ext uri="{FF2B5EF4-FFF2-40B4-BE49-F238E27FC236}">
                <a16:creationId xmlns:a16="http://schemas.microsoft.com/office/drawing/2014/main" id="{77D865D2-D91F-B5B3-9F9C-9B980CDB7243}"/>
              </a:ext>
            </a:extLst>
          </p:cNvPr>
          <p:cNvSpPr>
            <a:spLocks noGrp="1"/>
          </p:cNvSpPr>
          <p:nvPr>
            <p:ph type="sldNum" sz="quarter" idx="4"/>
          </p:nvPr>
        </p:nvSpPr>
        <p:spPr>
          <a:xfrm>
            <a:off x="5234602" y="6502105"/>
            <a:ext cx="722721" cy="365125"/>
          </a:xfrm>
        </p:spPr>
        <p:txBody>
          <a:bodyPr/>
          <a:lstStyle/>
          <a:p>
            <a:fld id="{8F1BBE37-5799-4774-9025-BCB0297E8107}" type="slidenum">
              <a:rPr lang="nl-NL" smtClean="0"/>
              <a:pPr/>
              <a:t>9</a:t>
            </a:fld>
            <a:endParaRPr lang="nl-NL"/>
          </a:p>
        </p:txBody>
      </p:sp>
      <p:sp>
        <p:nvSpPr>
          <p:cNvPr id="6" name="Tijdelijke aanduiding voor datum 5">
            <a:extLst>
              <a:ext uri="{FF2B5EF4-FFF2-40B4-BE49-F238E27FC236}">
                <a16:creationId xmlns:a16="http://schemas.microsoft.com/office/drawing/2014/main" id="{35B76B63-C9BA-99BF-7628-F7E66BC92A16}"/>
              </a:ext>
            </a:extLst>
          </p:cNvPr>
          <p:cNvSpPr>
            <a:spLocks noGrp="1"/>
          </p:cNvSpPr>
          <p:nvPr>
            <p:ph type="dt" sz="half" idx="2"/>
          </p:nvPr>
        </p:nvSpPr>
        <p:spPr>
          <a:xfrm>
            <a:off x="2786852" y="6495648"/>
            <a:ext cx="2743200" cy="365125"/>
          </a:xfrm>
        </p:spPr>
        <p:txBody>
          <a:bodyPr/>
          <a:lstStyle/>
          <a:p>
            <a:fld id="{231162C9-2712-E74C-9210-9C57DF012FEC}" type="datetime1">
              <a:rPr lang="en-US" smtClean="0"/>
              <a:t>2/21/2024</a:t>
            </a:fld>
            <a:endParaRPr lang="aa-ET"/>
          </a:p>
        </p:txBody>
      </p:sp>
      <p:sp>
        <p:nvSpPr>
          <p:cNvPr id="9" name="Titel 9">
            <a:extLst>
              <a:ext uri="{FF2B5EF4-FFF2-40B4-BE49-F238E27FC236}">
                <a16:creationId xmlns:a16="http://schemas.microsoft.com/office/drawing/2014/main" id="{1A813863-A82E-F8AB-1FE8-B24219E2C5EF}"/>
              </a:ext>
            </a:extLst>
          </p:cNvPr>
          <p:cNvSpPr>
            <a:spLocks noGrp="1"/>
          </p:cNvSpPr>
          <p:nvPr/>
        </p:nvSpPr>
        <p:spPr>
          <a:xfrm>
            <a:off x="505009" y="76691"/>
            <a:ext cx="9270979" cy="1439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tabLst>
                <a:tab pos="457200" algn="l"/>
              </a:tabLst>
            </a:pPr>
            <a:r>
              <a:rPr lang="nl-NL" sz="2800" b="1">
                <a:solidFill>
                  <a:srgbClr val="9C3B6C"/>
                </a:solidFill>
                <a:latin typeface="Bahnschrift Light" panose="020B0502040204020203" pitchFamily="34" charset="0"/>
                <a:cs typeface="Times New Roman" panose="02020603050405020304" pitchFamily="18" charset="0"/>
              </a:rPr>
              <a:t>b: Versterking lokale wijkteams en samenwerking </a:t>
            </a:r>
          </a:p>
          <a:p>
            <a:pPr fontAlgn="base">
              <a:tabLst>
                <a:tab pos="457200" algn="l"/>
              </a:tabLst>
            </a:pPr>
            <a:r>
              <a:rPr lang="nl-NL" sz="2800" b="1">
                <a:solidFill>
                  <a:srgbClr val="9C3B6C"/>
                </a:solidFill>
                <a:latin typeface="Bahnschrift Light" panose="020B0502040204020203" pitchFamily="34" charset="0"/>
                <a:cs typeface="Times New Roman" panose="02020603050405020304" pitchFamily="18" charset="0"/>
              </a:rPr>
              <a:t>regionaalwerkende organisaties​, werken volgens de visie gefaseerd samenwerken aan veiligheid.</a:t>
            </a:r>
          </a:p>
        </p:txBody>
      </p:sp>
      <p:pic>
        <p:nvPicPr>
          <p:cNvPr id="10" name="Afbeelding 3" descr="signature_921852337">
            <a:extLst>
              <a:ext uri="{FF2B5EF4-FFF2-40B4-BE49-F238E27FC236}">
                <a16:creationId xmlns:a16="http://schemas.microsoft.com/office/drawing/2014/main" id="{3FA55EDA-2640-EDEE-7261-0A3230DD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1486" y="106226"/>
            <a:ext cx="2882358" cy="1661923"/>
          </a:xfrm>
          <a:prstGeom prst="rect">
            <a:avLst/>
          </a:prstGeom>
          <a:noFill/>
          <a:ln>
            <a:noFill/>
          </a:ln>
        </p:spPr>
      </p:pic>
      <p:cxnSp>
        <p:nvCxnSpPr>
          <p:cNvPr id="11" name="Rechte verbindingslijn 5">
            <a:extLst>
              <a:ext uri="{FF2B5EF4-FFF2-40B4-BE49-F238E27FC236}">
                <a16:creationId xmlns:a16="http://schemas.microsoft.com/office/drawing/2014/main" id="{AFC5A397-BFF7-359A-472E-9D87D4C9A050}"/>
              </a:ext>
            </a:extLst>
          </p:cNvPr>
          <p:cNvCxnSpPr/>
          <p:nvPr/>
        </p:nvCxnSpPr>
        <p:spPr>
          <a:xfrm flipH="1">
            <a:off x="1495343" y="1628898"/>
            <a:ext cx="7763838" cy="0"/>
          </a:xfrm>
          <a:prstGeom prst="line">
            <a:avLst/>
          </a:prstGeom>
          <a:ln w="38100">
            <a:solidFill>
              <a:srgbClr val="EF332A"/>
            </a:solidFill>
          </a:ln>
        </p:spPr>
        <p:style>
          <a:lnRef idx="3">
            <a:schemeClr val="accent1"/>
          </a:lnRef>
          <a:fillRef idx="0">
            <a:schemeClr val="accent1"/>
          </a:fillRef>
          <a:effectRef idx="2">
            <a:schemeClr val="accent1"/>
          </a:effectRef>
          <a:fontRef idx="minor">
            <a:schemeClr val="tx1"/>
          </a:fontRef>
        </p:style>
      </p:cxnSp>
      <p:cxnSp>
        <p:nvCxnSpPr>
          <p:cNvPr id="12" name="Rechte verbindingslijn 6">
            <a:extLst>
              <a:ext uri="{FF2B5EF4-FFF2-40B4-BE49-F238E27FC236}">
                <a16:creationId xmlns:a16="http://schemas.microsoft.com/office/drawing/2014/main" id="{6CA7143D-32C7-AB9B-E58B-82E603C6B690}"/>
              </a:ext>
            </a:extLst>
          </p:cNvPr>
          <p:cNvCxnSpPr>
            <a:cxnSpLocks/>
          </p:cNvCxnSpPr>
          <p:nvPr/>
        </p:nvCxnSpPr>
        <p:spPr>
          <a:xfrm flipH="1">
            <a:off x="685057" y="1496818"/>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cxnSp>
        <p:nvCxnSpPr>
          <p:cNvPr id="13" name="Rechte verbindingslijn 7">
            <a:extLst>
              <a:ext uri="{FF2B5EF4-FFF2-40B4-BE49-F238E27FC236}">
                <a16:creationId xmlns:a16="http://schemas.microsoft.com/office/drawing/2014/main" id="{0A7C2A22-0923-DF32-36A8-937F3C138E46}"/>
              </a:ext>
            </a:extLst>
          </p:cNvPr>
          <p:cNvCxnSpPr>
            <a:cxnSpLocks/>
          </p:cNvCxnSpPr>
          <p:nvPr/>
        </p:nvCxnSpPr>
        <p:spPr>
          <a:xfrm>
            <a:off x="651337" y="1628898"/>
            <a:ext cx="711200"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5" name="Rechthoek 14">
            <a:extLst>
              <a:ext uri="{FF2B5EF4-FFF2-40B4-BE49-F238E27FC236}">
                <a16:creationId xmlns:a16="http://schemas.microsoft.com/office/drawing/2014/main" id="{E990DA8D-34F7-CDA4-55D8-251A3DE23C39}"/>
              </a:ext>
            </a:extLst>
          </p:cNvPr>
          <p:cNvSpPr/>
          <p:nvPr/>
        </p:nvSpPr>
        <p:spPr>
          <a:xfrm>
            <a:off x="10102455" y="4477730"/>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inhoud 2">
            <a:extLst>
              <a:ext uri="{FF2B5EF4-FFF2-40B4-BE49-F238E27FC236}">
                <a16:creationId xmlns:a16="http://schemas.microsoft.com/office/drawing/2014/main" id="{E345993A-FA75-C71D-8ADB-84C4500B3302}"/>
              </a:ext>
            </a:extLst>
          </p:cNvPr>
          <p:cNvSpPr txBox="1">
            <a:spLocks/>
          </p:cNvSpPr>
          <p:nvPr/>
        </p:nvSpPr>
        <p:spPr>
          <a:xfrm>
            <a:off x="6112152" y="2016212"/>
            <a:ext cx="5539563" cy="435133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a:p>
            <a:pPr marL="0" indent="0" fontAlgn="base">
              <a:buFont typeface="Arial" panose="020B0604020202020204" pitchFamily="34" charset="0"/>
              <a:buNone/>
            </a:pPr>
            <a:endParaRPr lang="nl-NL" sz="1000">
              <a:solidFill>
                <a:srgbClr val="000000"/>
              </a:solidFill>
            </a:endParaRPr>
          </a:p>
          <a:p>
            <a:pPr marL="0" indent="0">
              <a:buFont typeface="Arial" panose="020B0604020202020204" pitchFamily="34" charset="0"/>
              <a:buNone/>
            </a:pPr>
            <a:endParaRPr lang="nl-NL" sz="1000"/>
          </a:p>
        </p:txBody>
      </p:sp>
      <p:sp>
        <p:nvSpPr>
          <p:cNvPr id="2" name="Rechthoek 1">
            <a:extLst>
              <a:ext uri="{FF2B5EF4-FFF2-40B4-BE49-F238E27FC236}">
                <a16:creationId xmlns:a16="http://schemas.microsoft.com/office/drawing/2014/main" id="{93A5A409-5E62-8BB0-1651-B4936BB93044}"/>
              </a:ext>
            </a:extLst>
          </p:cNvPr>
          <p:cNvSpPr/>
          <p:nvPr/>
        </p:nvSpPr>
        <p:spPr>
          <a:xfrm>
            <a:off x="597826" y="1745364"/>
            <a:ext cx="4576635" cy="4716557"/>
          </a:xfrm>
          <a:prstGeom prst="rect">
            <a:avLst/>
          </a:prstGeom>
          <a:solidFill>
            <a:srgbClr val="CCEC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inhoud 2">
            <a:extLst>
              <a:ext uri="{FF2B5EF4-FFF2-40B4-BE49-F238E27FC236}">
                <a16:creationId xmlns:a16="http://schemas.microsoft.com/office/drawing/2014/main" id="{0F55207D-586F-9BAC-44C7-CACC63115A8A}"/>
              </a:ext>
            </a:extLst>
          </p:cNvPr>
          <p:cNvSpPr txBox="1">
            <a:spLocks/>
          </p:cNvSpPr>
          <p:nvPr/>
        </p:nvSpPr>
        <p:spPr>
          <a:xfrm>
            <a:off x="721097" y="3236040"/>
            <a:ext cx="4082609" cy="308385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2000" kern="1200" baseline="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Segoe UI Symbol" panose="020B0502040204020203" pitchFamily="34" charset="0"/>
              <a:buChar char="‒"/>
              <a:defRPr sz="2000" kern="1200" baseline="0">
                <a:solidFill>
                  <a:schemeClr val="tx1"/>
                </a:solidFill>
                <a:latin typeface="+mn-lt"/>
                <a:ea typeface="+mn-ea"/>
                <a:cs typeface="+mn-cs"/>
              </a:defRPr>
            </a:lvl3pPr>
            <a:lvl4pPr marL="864000" indent="-216000" algn="l" defTabSz="914400" rtl="0" eaLnBrk="1" latinLnBrk="0" hangingPunct="1">
              <a:lnSpc>
                <a:spcPct val="100000"/>
              </a:lnSpc>
              <a:spcBef>
                <a:spcPts val="0"/>
              </a:spcBef>
              <a:buFont typeface="Courier New" panose="02070309020205020404" pitchFamily="49" charset="0"/>
              <a:buChar char="o"/>
              <a:defRPr sz="2000" kern="1200" baseline="0">
                <a:solidFill>
                  <a:schemeClr val="tx1"/>
                </a:solidFill>
                <a:latin typeface="+mn-lt"/>
                <a:ea typeface="+mn-ea"/>
                <a:cs typeface="+mn-cs"/>
              </a:defRPr>
            </a:lvl4pPr>
            <a:lvl5pPr marL="1080000" indent="-216000" algn="l" defTabSz="914400" rtl="0" eaLnBrk="1" latinLnBrk="0" hangingPunct="1">
              <a:lnSpc>
                <a:spcPct val="100000"/>
              </a:lnSpc>
              <a:spcBef>
                <a:spcPts val="0"/>
              </a:spcBef>
              <a:buFont typeface="Wingdings" panose="05000000000000000000" pitchFamily="2" charset="2"/>
              <a:buChar char="ü"/>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nl-NL" sz="1000" i="1">
                <a:latin typeface="Bahnschrift Light" panose="020B0502040204020203" pitchFamily="34" charset="0"/>
                <a:cs typeface="Times New Roman" panose="02020603050405020304" pitchFamily="18" charset="0"/>
              </a:rPr>
              <a:t>Onze werkwijze sluit aan bij de regionale visie Geweld Hoort Nergens Thuis (GHNT) en het Toekomstscenario.</a:t>
            </a:r>
          </a:p>
          <a:p>
            <a:pPr marL="0" indent="0" algn="just" fontAlgn="base">
              <a:buFont typeface="Arial" panose="020B0604020202020204" pitchFamily="34" charset="0"/>
              <a:buNone/>
            </a:pPr>
            <a:endParaRPr lang="nl-NL" sz="1000">
              <a:latin typeface="Bahnschrift Light" panose="020B0502040204020203" pitchFamily="34" charset="0"/>
              <a:cs typeface="Times New Roman" panose="02020603050405020304" pitchFamily="18" charset="0"/>
            </a:endParaRPr>
          </a:p>
        </p:txBody>
      </p:sp>
      <p:sp>
        <p:nvSpPr>
          <p:cNvPr id="8" name="Tijdelijke aanduiding voor datum 5">
            <a:extLst>
              <a:ext uri="{FF2B5EF4-FFF2-40B4-BE49-F238E27FC236}">
                <a16:creationId xmlns:a16="http://schemas.microsoft.com/office/drawing/2014/main" id="{BD237629-66C4-4B6F-2526-91C82545B161}"/>
              </a:ext>
            </a:extLst>
          </p:cNvPr>
          <p:cNvSpPr txBox="1">
            <a:spLocks/>
          </p:cNvSpPr>
          <p:nvPr/>
        </p:nvSpPr>
        <p:spPr>
          <a:xfrm>
            <a:off x="2786852" y="6495648"/>
            <a:ext cx="2743200" cy="365125"/>
          </a:xfrm>
          <a:prstGeom prst="rect">
            <a:avLst/>
          </a:prstGeom>
        </p:spPr>
        <p:txBody>
          <a:bodyPr vert="horz" lIns="91440" tIns="45720" rIns="91440" bIns="45720" rtlCol="0" anchor="ctr"/>
          <a:lstStyle>
            <a:defPPr>
              <a:defRPr lang="aa-ET"/>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162C9-2712-E74C-9210-9C57DF012FEC}" type="datetime1">
              <a:rPr lang="en-US" smtClean="0"/>
              <a:pPr/>
              <a:t>2/21/2024</a:t>
            </a:fld>
            <a:endParaRPr lang="aa-ET"/>
          </a:p>
        </p:txBody>
      </p:sp>
      <p:cxnSp>
        <p:nvCxnSpPr>
          <p:cNvPr id="17" name="Rechte verbindingslijn 6">
            <a:extLst>
              <a:ext uri="{FF2B5EF4-FFF2-40B4-BE49-F238E27FC236}">
                <a16:creationId xmlns:a16="http://schemas.microsoft.com/office/drawing/2014/main" id="{487E2123-BDC4-4E01-F547-A0A7A9F3F56C}"/>
              </a:ext>
            </a:extLst>
          </p:cNvPr>
          <p:cNvCxnSpPr>
            <a:cxnSpLocks/>
          </p:cNvCxnSpPr>
          <p:nvPr/>
        </p:nvCxnSpPr>
        <p:spPr>
          <a:xfrm flipH="1">
            <a:off x="632225" y="1496818"/>
            <a:ext cx="7944204" cy="0"/>
          </a:xfrm>
          <a:prstGeom prst="line">
            <a:avLst/>
          </a:prstGeom>
          <a:ln w="38100">
            <a:solidFill>
              <a:srgbClr val="02B5EB"/>
            </a:solidFill>
          </a:ln>
        </p:spPr>
        <p:style>
          <a:lnRef idx="3">
            <a:schemeClr val="accent1"/>
          </a:lnRef>
          <a:fillRef idx="0">
            <a:schemeClr val="accent1"/>
          </a:fillRef>
          <a:effectRef idx="2">
            <a:schemeClr val="accent1"/>
          </a:effectRef>
          <a:fontRef idx="minor">
            <a:schemeClr val="tx1"/>
          </a:fontRef>
        </p:style>
      </p:cxnSp>
      <p:sp>
        <p:nvSpPr>
          <p:cNvPr id="19" name="Rechthoek 18">
            <a:extLst>
              <a:ext uri="{FF2B5EF4-FFF2-40B4-BE49-F238E27FC236}">
                <a16:creationId xmlns:a16="http://schemas.microsoft.com/office/drawing/2014/main" id="{7C6458C8-0D96-DCFE-0A9E-E0E31A4655D9}"/>
              </a:ext>
            </a:extLst>
          </p:cNvPr>
          <p:cNvSpPr/>
          <p:nvPr/>
        </p:nvSpPr>
        <p:spPr>
          <a:xfrm>
            <a:off x="10102455" y="4476277"/>
            <a:ext cx="1605280" cy="13548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AE6C4863-04D9-F460-A163-27ADBADEF057}"/>
              </a:ext>
            </a:extLst>
          </p:cNvPr>
          <p:cNvSpPr txBox="1"/>
          <p:nvPr/>
        </p:nvSpPr>
        <p:spPr>
          <a:xfrm>
            <a:off x="1559155" y="1838282"/>
            <a:ext cx="3474305" cy="1230209"/>
          </a:xfrm>
          <a:prstGeom prst="rect">
            <a:avLst/>
          </a:prstGeom>
          <a:noFill/>
        </p:spPr>
        <p:txBody>
          <a:bodyPr wrap="square">
            <a:spAutoFit/>
          </a:bodyPr>
          <a:lstStyle/>
          <a:p>
            <a:pPr algn="just">
              <a:lnSpc>
                <a:spcPct val="107000"/>
              </a:lnSpc>
              <a:spcAft>
                <a:spcPts val="800"/>
              </a:spcAft>
            </a:pPr>
            <a:r>
              <a:rPr lang="nl-NL" sz="1000" i="1">
                <a:latin typeface="Bahnschrift Light" panose="020B0502040204020203" pitchFamily="34" charset="0"/>
              </a:rPr>
              <a:t>Lokale teams en samenwerkende regionale organisaties werken integraal volgens de visie gefaseerd samenwerken aan veiligheid. Het kwaliteitskader ‘’Werken aan veiligheid’ voor lokale (wijk)teams en gemeenten is een kader waaraan we voldoen. Kennis en ondersteuning vanuit partners is beschikbaar en wordt indien nodig integraal ingeschakeld.</a:t>
            </a:r>
            <a:endParaRPr lang="nl-NL" sz="1000" i="1"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5" name="Tekstvak 24">
            <a:extLst>
              <a:ext uri="{FF2B5EF4-FFF2-40B4-BE49-F238E27FC236}">
                <a16:creationId xmlns:a16="http://schemas.microsoft.com/office/drawing/2014/main" id="{24FF44E4-B4F7-EED1-7113-8D62302E1EC1}"/>
              </a:ext>
            </a:extLst>
          </p:cNvPr>
          <p:cNvSpPr txBox="1"/>
          <p:nvPr/>
        </p:nvSpPr>
        <p:spPr>
          <a:xfrm>
            <a:off x="5283130" y="1770901"/>
            <a:ext cx="6311044" cy="1887696"/>
          </a:xfrm>
          <a:prstGeom prst="rect">
            <a:avLst/>
          </a:prstGeom>
          <a:noFill/>
        </p:spPr>
        <p:txBody>
          <a:bodyPr wrap="square" rtlCol="0">
            <a:spAutoFit/>
          </a:bodyPr>
          <a:lstStyle/>
          <a:p>
            <a:pPr algn="just"/>
            <a:r>
              <a:rPr lang="nl-NL" sz="1000" b="1" kern="100">
                <a:solidFill>
                  <a:srgbClr val="0AB4E8"/>
                </a:solidFill>
                <a:effectLst/>
                <a:latin typeface="Bahnschrift Light" panose="020B0502040204020203" pitchFamily="34" charset="0"/>
                <a:ea typeface="Calibri" panose="020F0502020204030204" pitchFamily="34" charset="0"/>
                <a:cs typeface="Times New Roman" panose="02020603050405020304" pitchFamily="18" charset="0"/>
              </a:rPr>
              <a:t>Welke mijlpalen willen we bereiken?</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Professionals werken volgens de visie gefaseerd samenwerken aan veiligheid en het kwaliteitskader ‘Werken aan veiligheid voor lokale (wijk)teams. </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We hebben één veiligheidsplan dat in de netwerksamenwerking toewerkt naar duurzame veiligheid</a:t>
            </a:r>
            <a:r>
              <a:rPr lang="nl-NL" sz="1000" kern="100">
                <a:solidFill>
                  <a:srgbClr val="FF0000"/>
                </a:solidFill>
                <a:latin typeface="Bahnschrift Light" panose="020B0502040204020203" pitchFamily="34" charset="0"/>
                <a:cs typeface="Times New Roman" panose="02020603050405020304" pitchFamily="18" charset="0"/>
              </a:rPr>
              <a:t>.</a:t>
            </a:r>
            <a:r>
              <a:rPr lang="nl-NL" sz="1000" kern="100">
                <a:latin typeface="Bahnschrift Light" panose="020B0502040204020203" pitchFamily="34" charset="0"/>
                <a:cs typeface="Times New Roman" panose="02020603050405020304" pitchFamily="18" charset="0"/>
              </a:rPr>
              <a:t> </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We werken met één aanspreekpunt of duo voor gezinnen/huishoudens. </a:t>
            </a:r>
          </a:p>
          <a:p>
            <a:pPr marL="285750" indent="-285750" algn="just">
              <a:spcAft>
                <a:spcPts val="400"/>
              </a:spcAft>
              <a:buClr>
                <a:srgbClr val="EF332A"/>
              </a:buClr>
              <a:buFont typeface="Wingdings" panose="05000000000000000000" pitchFamily="2" charset="2"/>
              <a:buChar char="ü"/>
            </a:pPr>
            <a:r>
              <a:rPr lang="nl-NL" sz="1000" kern="100">
                <a:latin typeface="Bahnschrift Light" panose="020B0502040204020203" pitchFamily="34" charset="0"/>
                <a:cs typeface="Times New Roman" panose="02020603050405020304" pitchFamily="18" charset="0"/>
              </a:rPr>
              <a:t>Lokale teams en samenwerkende regionale organisaties vormen leerkringen waarin professionals kennis uitwisselen, hun manier van werken op elkaar afstemmen en werken voortdurend aan het verbeteren van onze de ondersteuning.</a:t>
            </a:r>
          </a:p>
          <a:p>
            <a:pPr algn="just">
              <a:spcAft>
                <a:spcPts val="400"/>
              </a:spcAft>
            </a:pPr>
            <a:r>
              <a:rPr lang="nl-NL" sz="1000" kern="100">
                <a:latin typeface="Bahnschrift Light" panose="020B0502040204020203" pitchFamily="34" charset="0"/>
                <a:cs typeface="Times New Roman" panose="02020603050405020304" pitchFamily="18" charset="0"/>
              </a:rPr>
              <a:t> </a:t>
            </a: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   </a:t>
            </a:r>
          </a:p>
          <a:p>
            <a:pPr algn="just"/>
            <a:endParaRPr lang="nl-NL" sz="1000">
              <a:latin typeface="Bahnschrift Light" panose="020B0502040204020203" pitchFamily="34" charset="0"/>
            </a:endParaRPr>
          </a:p>
        </p:txBody>
      </p:sp>
      <p:pic>
        <p:nvPicPr>
          <p:cNvPr id="26" name="Graphic 25" descr="Stopwatch 66% met effen opvulling">
            <a:extLst>
              <a:ext uri="{FF2B5EF4-FFF2-40B4-BE49-F238E27FC236}">
                <a16:creationId xmlns:a16="http://schemas.microsoft.com/office/drawing/2014/main" id="{18C83A68-0068-DDA7-F0DE-721313DA6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7262" y="3639498"/>
            <a:ext cx="762311" cy="762311"/>
          </a:xfrm>
          <a:prstGeom prst="rect">
            <a:avLst/>
          </a:prstGeom>
        </p:spPr>
      </p:pic>
      <p:sp>
        <p:nvSpPr>
          <p:cNvPr id="27" name="Tekstvak 26">
            <a:extLst>
              <a:ext uri="{FF2B5EF4-FFF2-40B4-BE49-F238E27FC236}">
                <a16:creationId xmlns:a16="http://schemas.microsoft.com/office/drawing/2014/main" id="{1AEA9823-98BC-D077-1FED-32AEB35B4F0E}"/>
              </a:ext>
            </a:extLst>
          </p:cNvPr>
          <p:cNvSpPr txBox="1"/>
          <p:nvPr/>
        </p:nvSpPr>
        <p:spPr>
          <a:xfrm>
            <a:off x="5377262" y="3369749"/>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Quick-</a:t>
            </a:r>
            <a:r>
              <a:rPr lang="nl-NL" sz="1000" b="1" kern="100" err="1">
                <a:solidFill>
                  <a:srgbClr val="0AB4E8"/>
                </a:solidFill>
                <a:latin typeface="Bahnschrift Light" panose="020B0502040204020203" pitchFamily="34" charset="0"/>
                <a:cs typeface="Times New Roman" panose="02020603050405020304" pitchFamily="18" charset="0"/>
              </a:rPr>
              <a:t>wins</a:t>
            </a:r>
            <a:r>
              <a:rPr lang="nl-NL" sz="1000" b="1" kern="100">
                <a:solidFill>
                  <a:srgbClr val="0AB4E8"/>
                </a:solidFill>
                <a:latin typeface="Bahnschrift Light" panose="020B0502040204020203" pitchFamily="34" charset="0"/>
                <a:cs typeface="Times New Roman" panose="02020603050405020304" pitchFamily="18" charset="0"/>
              </a:rPr>
              <a:t> </a:t>
            </a:r>
          </a:p>
        </p:txBody>
      </p:sp>
      <p:sp>
        <p:nvSpPr>
          <p:cNvPr id="28" name="Tekstvak 27">
            <a:extLst>
              <a:ext uri="{FF2B5EF4-FFF2-40B4-BE49-F238E27FC236}">
                <a16:creationId xmlns:a16="http://schemas.microsoft.com/office/drawing/2014/main" id="{5D0C9DD1-ED07-2CEE-B186-75538E26BEAD}"/>
              </a:ext>
            </a:extLst>
          </p:cNvPr>
          <p:cNvSpPr txBox="1"/>
          <p:nvPr/>
        </p:nvSpPr>
        <p:spPr>
          <a:xfrm>
            <a:off x="6317921" y="3519125"/>
            <a:ext cx="5201973" cy="1065548"/>
          </a:xfrm>
          <a:prstGeom prst="rect">
            <a:avLst/>
          </a:prstGeom>
          <a:noFill/>
        </p:spPr>
        <p:txBody>
          <a:bodyPr wrap="square">
            <a:spAutoFit/>
          </a:bodyPr>
          <a:lstStyle/>
          <a:p>
            <a:pPr marL="171450" indent="-171450" algn="just">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Ondersteuning teams bij leren werken volgens kwaliteitskaders.</a:t>
            </a:r>
          </a:p>
          <a:p>
            <a:pPr marL="171450" indent="-171450" algn="just">
              <a:lnSpc>
                <a:spcPct val="107000"/>
              </a:lnSpc>
              <a:buClr>
                <a:srgbClr val="FF0000"/>
              </a:buClr>
              <a:buFont typeface="Arial" panose="020B0604020202020204" pitchFamily="34" charset="0"/>
              <a:buChar char="•"/>
            </a:pPr>
            <a:r>
              <a:rPr lang="nl-NL" sz="1000" kern="100">
                <a:effectLst/>
                <a:latin typeface="Bahnschrift Light" panose="020B0502040204020203" pitchFamily="34" charset="0"/>
                <a:ea typeface="Calibri" panose="020F0502020204030204" pitchFamily="34" charset="0"/>
                <a:cs typeface="Times New Roman" panose="02020603050405020304" pitchFamily="18" charset="0"/>
              </a:rPr>
              <a:t>Ontwikkelen van één veiligheidsplan dat door</a:t>
            </a:r>
            <a:r>
              <a:rPr lang="nl-NL" sz="1000" kern="100">
                <a:latin typeface="Bahnschrift Light" panose="020B0502040204020203" pitchFamily="34" charset="0"/>
                <a:ea typeface="Calibri" panose="020F0502020204030204" pitchFamily="34" charset="0"/>
                <a:cs typeface="Times New Roman" panose="02020603050405020304" pitchFamily="18" charset="0"/>
              </a:rPr>
              <a:t> alle betrokken professionals in het netwerk kan worden gebruikt. </a:t>
            </a:r>
          </a:p>
          <a:p>
            <a:pPr marL="171450" indent="-171450" algn="just">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In twee pilots in praktijk beproeven van het veiligheidsplan en voorzien dat van een gezamenlijke taal en instrumentarium.</a:t>
            </a:r>
          </a:p>
          <a:p>
            <a:pPr marL="171450" indent="-171450" algn="just">
              <a:lnSpc>
                <a:spcPct val="107000"/>
              </a:lnSpc>
              <a:buClr>
                <a:srgbClr val="FF0000"/>
              </a:buClr>
              <a:buFont typeface="Arial" panose="020B0604020202020204" pitchFamily="34" charset="0"/>
              <a:buChar char="•"/>
            </a:pPr>
            <a:endParaRPr lang="nl-NL" sz="1000" kern="10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29" name="Tekstvak 28">
            <a:extLst>
              <a:ext uri="{FF2B5EF4-FFF2-40B4-BE49-F238E27FC236}">
                <a16:creationId xmlns:a16="http://schemas.microsoft.com/office/drawing/2014/main" id="{045ECB8F-5B45-59FB-2876-444BA7E4120E}"/>
              </a:ext>
            </a:extLst>
          </p:cNvPr>
          <p:cNvSpPr txBox="1"/>
          <p:nvPr/>
        </p:nvSpPr>
        <p:spPr>
          <a:xfrm>
            <a:off x="5430758" y="4830301"/>
            <a:ext cx="326615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Nadere uitwerking</a:t>
            </a:r>
          </a:p>
        </p:txBody>
      </p:sp>
      <p:pic>
        <p:nvPicPr>
          <p:cNvPr id="30" name="Graphic 29" descr="Hersenen met effen opvulling">
            <a:extLst>
              <a:ext uri="{FF2B5EF4-FFF2-40B4-BE49-F238E27FC236}">
                <a16:creationId xmlns:a16="http://schemas.microsoft.com/office/drawing/2014/main" id="{26A6FC37-4DA0-F857-2A81-DAA9F59B6C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46702" y="5119703"/>
            <a:ext cx="680313" cy="680313"/>
          </a:xfrm>
          <a:prstGeom prst="rect">
            <a:avLst/>
          </a:prstGeom>
        </p:spPr>
      </p:pic>
      <p:pic>
        <p:nvPicPr>
          <p:cNvPr id="51" name="Graphic 50" descr="Proost met effen opvulling">
            <a:extLst>
              <a:ext uri="{FF2B5EF4-FFF2-40B4-BE49-F238E27FC236}">
                <a16:creationId xmlns:a16="http://schemas.microsoft.com/office/drawing/2014/main" id="{6AEEE3AC-7924-BB9A-0FA9-B2AD899E05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375" y="1929083"/>
            <a:ext cx="835223" cy="835223"/>
          </a:xfrm>
          <a:prstGeom prst="rect">
            <a:avLst/>
          </a:prstGeom>
        </p:spPr>
      </p:pic>
      <p:sp>
        <p:nvSpPr>
          <p:cNvPr id="54" name="Tekstvak 53">
            <a:extLst>
              <a:ext uri="{FF2B5EF4-FFF2-40B4-BE49-F238E27FC236}">
                <a16:creationId xmlns:a16="http://schemas.microsoft.com/office/drawing/2014/main" id="{C4BCD189-2290-7370-3593-1E0ED0B78B45}"/>
              </a:ext>
            </a:extLst>
          </p:cNvPr>
          <p:cNvSpPr txBox="1"/>
          <p:nvPr/>
        </p:nvSpPr>
        <p:spPr>
          <a:xfrm>
            <a:off x="6325205" y="5143924"/>
            <a:ext cx="2371711" cy="1230209"/>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Doorontwikkeling en borgen werkwijzen lokale teams</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ea typeface="Calibri" panose="020F0502020204030204" pitchFamily="34" charset="0"/>
                <a:cs typeface="Times New Roman" panose="02020603050405020304" pitchFamily="18" charset="0"/>
              </a:rPr>
              <a:t>Monitoring werkwijzen lokale teams</a:t>
            </a:r>
          </a:p>
          <a:p>
            <a:pPr marL="171450" indent="-171450">
              <a:lnSpc>
                <a:spcPct val="107000"/>
              </a:lnSpc>
              <a:buClr>
                <a:srgbClr val="FF0000"/>
              </a:buClr>
              <a:buFont typeface="Arial" panose="020B0604020202020204" pitchFamily="34" charset="0"/>
              <a:buChar char="•"/>
            </a:pPr>
            <a:endParaRPr lang="nl-NL" sz="1000" b="1"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nSpc>
                <a:spcPct val="107000"/>
              </a:lnSpc>
              <a:buClr>
                <a:srgbClr val="FF0000"/>
              </a:buClr>
              <a:buFont typeface="Arial" panose="020B0604020202020204" pitchFamily="34" charset="0"/>
              <a:buChar char="•"/>
            </a:pPr>
            <a:endParaRPr lang="nl-NL" sz="1000" b="1" kern="100">
              <a:effectLst/>
              <a:latin typeface="Bahnschrift Light" panose="020B0502040204020203" pitchFamily="34" charset="0"/>
              <a:ea typeface="Calibri" panose="020F0502020204030204" pitchFamily="34" charset="0"/>
              <a:cs typeface="Times New Roman" panose="02020603050405020304" pitchFamily="18" charset="0"/>
            </a:endParaRPr>
          </a:p>
          <a:p>
            <a:pPr marL="171450" indent="-171450">
              <a:lnSpc>
                <a:spcPct val="107000"/>
              </a:lnSpc>
              <a:buClr>
                <a:srgbClr val="FF0000"/>
              </a:buClr>
              <a:buFont typeface="Arial" panose="020B0604020202020204" pitchFamily="34" charset="0"/>
              <a:buChar char="•"/>
            </a:pPr>
            <a:endParaRPr lang="nl-NL" sz="1000" b="1" kern="100">
              <a:latin typeface="Bahnschrift Light" panose="020B0502040204020203" pitchFamily="34" charset="0"/>
              <a:ea typeface="Calibri" panose="020F0502020204030204" pitchFamily="34" charset="0"/>
              <a:cs typeface="Times New Roman" panose="02020603050405020304" pitchFamily="18" charset="0"/>
            </a:endParaRPr>
          </a:p>
        </p:txBody>
      </p:sp>
      <p:pic>
        <p:nvPicPr>
          <p:cNvPr id="22" name="Afbeelding 21">
            <a:hlinkClick r:id="rId10" action="ppaction://hlinksldjump"/>
            <a:extLst>
              <a:ext uri="{FF2B5EF4-FFF2-40B4-BE49-F238E27FC236}">
                <a16:creationId xmlns:a16="http://schemas.microsoft.com/office/drawing/2014/main" id="{9AC1094D-D2D9-68A8-E5E3-80AE3299047E}"/>
              </a:ext>
            </a:extLst>
          </p:cNvPr>
          <p:cNvPicPr>
            <a:picLocks noChangeAspect="1"/>
          </p:cNvPicPr>
          <p:nvPr/>
        </p:nvPicPr>
        <p:blipFill rotWithShape="1">
          <a:blip r:embed="rId11"/>
          <a:srcRect l="51635"/>
          <a:stretch/>
        </p:blipFill>
        <p:spPr>
          <a:xfrm>
            <a:off x="10922973" y="5965751"/>
            <a:ext cx="654156" cy="666750"/>
          </a:xfrm>
          <a:prstGeom prst="rect">
            <a:avLst/>
          </a:prstGeom>
        </p:spPr>
      </p:pic>
      <p:pic>
        <p:nvPicPr>
          <p:cNvPr id="23" name="Afbeelding 22">
            <a:hlinkClick r:id="rId12" action="ppaction://hlinksldjump"/>
            <a:extLst>
              <a:ext uri="{FF2B5EF4-FFF2-40B4-BE49-F238E27FC236}">
                <a16:creationId xmlns:a16="http://schemas.microsoft.com/office/drawing/2014/main" id="{8FC0841E-1E0D-7DBC-EA01-6545623D1703}"/>
              </a:ext>
            </a:extLst>
          </p:cNvPr>
          <p:cNvPicPr>
            <a:picLocks noChangeAspect="1"/>
          </p:cNvPicPr>
          <p:nvPr/>
        </p:nvPicPr>
        <p:blipFill rotWithShape="1">
          <a:blip r:embed="rId11"/>
          <a:srcRect t="1" r="50000" b="-6229"/>
          <a:stretch/>
        </p:blipFill>
        <p:spPr>
          <a:xfrm>
            <a:off x="10255037" y="5965751"/>
            <a:ext cx="676275" cy="708279"/>
          </a:xfrm>
          <a:prstGeom prst="rect">
            <a:avLst/>
          </a:prstGeom>
        </p:spPr>
      </p:pic>
      <p:grpSp>
        <p:nvGrpSpPr>
          <p:cNvPr id="31" name="Groep 30">
            <a:extLst>
              <a:ext uri="{FF2B5EF4-FFF2-40B4-BE49-F238E27FC236}">
                <a16:creationId xmlns:a16="http://schemas.microsoft.com/office/drawing/2014/main" id="{76821305-73BF-EE23-9A3A-A65CAAB3F4F7}"/>
              </a:ext>
            </a:extLst>
          </p:cNvPr>
          <p:cNvGrpSpPr/>
          <p:nvPr/>
        </p:nvGrpSpPr>
        <p:grpSpPr>
          <a:xfrm>
            <a:off x="8438652" y="4879740"/>
            <a:ext cx="4945938" cy="745598"/>
            <a:chOff x="8305593" y="4250936"/>
            <a:chExt cx="4945938" cy="745598"/>
          </a:xfrm>
        </p:grpSpPr>
        <p:pic>
          <p:nvPicPr>
            <p:cNvPr id="18" name="Graphic 17" descr="Euro met effen opvulling">
              <a:hlinkClick r:id="rId13" action="ppaction://hlinksldjump"/>
              <a:extLst>
                <a:ext uri="{FF2B5EF4-FFF2-40B4-BE49-F238E27FC236}">
                  <a16:creationId xmlns:a16="http://schemas.microsoft.com/office/drawing/2014/main" id="{6DBDDD1C-DC5D-7779-0219-B22A91F362A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42736" y="4595017"/>
              <a:ext cx="401517" cy="401517"/>
            </a:xfrm>
            <a:prstGeom prst="rect">
              <a:avLst/>
            </a:prstGeom>
          </p:spPr>
        </p:pic>
        <p:sp>
          <p:nvSpPr>
            <p:cNvPr id="24" name="Tekstvak 23">
              <a:extLst>
                <a:ext uri="{FF2B5EF4-FFF2-40B4-BE49-F238E27FC236}">
                  <a16:creationId xmlns:a16="http://schemas.microsoft.com/office/drawing/2014/main" id="{67BC64C9-9879-9292-2D26-586BF535807B}"/>
                </a:ext>
              </a:extLst>
            </p:cNvPr>
            <p:cNvSpPr txBox="1"/>
            <p:nvPr/>
          </p:nvSpPr>
          <p:spPr>
            <a:xfrm>
              <a:off x="8305593" y="4250936"/>
              <a:ext cx="4945938" cy="242246"/>
            </a:xfrm>
            <a:prstGeom prst="rect">
              <a:avLst/>
            </a:prstGeom>
            <a:noFill/>
          </p:spPr>
          <p:txBody>
            <a:bodyPr wrap="square">
              <a:spAutoFit/>
            </a:bodyPr>
            <a:lstStyle/>
            <a:p>
              <a:pPr>
                <a:lnSpc>
                  <a:spcPct val="107000"/>
                </a:lnSpc>
                <a:spcAft>
                  <a:spcPts val="800"/>
                </a:spcAft>
              </a:pPr>
              <a:r>
                <a:rPr lang="nl-NL" sz="1000" b="1" kern="100">
                  <a:solidFill>
                    <a:srgbClr val="0AB4E8"/>
                  </a:solidFill>
                  <a:latin typeface="Bahnschrift Light" panose="020B0502040204020203" pitchFamily="34" charset="0"/>
                  <a:cs typeface="Times New Roman" panose="02020603050405020304" pitchFamily="18" charset="0"/>
                </a:rPr>
                <a:t>Financieel kader</a:t>
              </a:r>
            </a:p>
          </p:txBody>
        </p:sp>
      </p:grpSp>
      <p:sp>
        <p:nvSpPr>
          <p:cNvPr id="32" name="Tekstvak 31">
            <a:extLst>
              <a:ext uri="{FF2B5EF4-FFF2-40B4-BE49-F238E27FC236}">
                <a16:creationId xmlns:a16="http://schemas.microsoft.com/office/drawing/2014/main" id="{3E42EF83-3876-CFAE-FA59-F60A82388CDF}"/>
              </a:ext>
            </a:extLst>
          </p:cNvPr>
          <p:cNvSpPr txBox="1"/>
          <p:nvPr/>
        </p:nvSpPr>
        <p:spPr>
          <a:xfrm>
            <a:off x="9228176" y="5209379"/>
            <a:ext cx="2297924" cy="571567"/>
          </a:xfrm>
          <a:prstGeom prst="rect">
            <a:avLst/>
          </a:prstGeom>
          <a:noFill/>
        </p:spPr>
        <p:txBody>
          <a:bodyPr wrap="square">
            <a:spAutoFit/>
          </a:bodyPr>
          <a:lstStyle/>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2024: €80k  voor twee pilots </a:t>
            </a:r>
          </a:p>
          <a:p>
            <a:pPr marL="171450" indent="-171450">
              <a:lnSpc>
                <a:spcPct val="107000"/>
              </a:lnSpc>
              <a:buClr>
                <a:srgbClr val="FF0000"/>
              </a:buClr>
              <a:buFont typeface="Arial" panose="020B0604020202020204" pitchFamily="34" charset="0"/>
              <a:buChar char="•"/>
            </a:pPr>
            <a:r>
              <a:rPr lang="nl-NL" sz="1000" kern="100">
                <a:latin typeface="Bahnschrift Light" panose="020B0502040204020203" pitchFamily="34" charset="0"/>
                <a:cs typeface="Times New Roman" panose="02020603050405020304" pitchFamily="18" charset="0"/>
              </a:rPr>
              <a:t>2025: besluitvorming o.b.v. evaluatie 2024</a:t>
            </a:r>
          </a:p>
        </p:txBody>
      </p:sp>
      <p:pic>
        <p:nvPicPr>
          <p:cNvPr id="34" name="Afbeelding 33">
            <a:extLst>
              <a:ext uri="{FF2B5EF4-FFF2-40B4-BE49-F238E27FC236}">
                <a16:creationId xmlns:a16="http://schemas.microsoft.com/office/drawing/2014/main" id="{337A9D45-7D41-8D93-58D8-720105DDD4BC}"/>
              </a:ext>
            </a:extLst>
          </p:cNvPr>
          <p:cNvPicPr>
            <a:picLocks noChangeAspect="1"/>
          </p:cNvPicPr>
          <p:nvPr/>
        </p:nvPicPr>
        <p:blipFill>
          <a:blip r:embed="rId16"/>
          <a:stretch>
            <a:fillRect/>
          </a:stretch>
        </p:blipFill>
        <p:spPr>
          <a:xfrm>
            <a:off x="755375" y="3687419"/>
            <a:ext cx="4241648" cy="2523602"/>
          </a:xfrm>
          <a:prstGeom prst="rect">
            <a:avLst/>
          </a:prstGeom>
        </p:spPr>
      </p:pic>
    </p:spTree>
    <p:extLst>
      <p:ext uri="{BB962C8B-B14F-4D97-AF65-F5344CB8AC3E}">
        <p14:creationId xmlns:p14="http://schemas.microsoft.com/office/powerpoint/2010/main" val="3526687384"/>
      </p:ext>
    </p:extLst>
  </p:cSld>
  <p:clrMapOvr>
    <a:masterClrMapping/>
  </p:clrMapOvr>
</p:sld>
</file>

<file path=ppt/theme/theme1.xml><?xml version="1.0" encoding="utf-8"?>
<a:theme xmlns:a="http://schemas.openxmlformats.org/drawingml/2006/main" name="Q-Consult">
  <a:themeElements>
    <a:clrScheme name="Q kleurenpalet">
      <a:dk1>
        <a:srgbClr val="3C3C3C"/>
      </a:dk1>
      <a:lt1>
        <a:srgbClr val="FFFFFF"/>
      </a:lt1>
      <a:dk2>
        <a:srgbClr val="7F7E80"/>
      </a:dk2>
      <a:lt2>
        <a:srgbClr val="E6E6E6"/>
      </a:lt2>
      <a:accent1>
        <a:srgbClr val="F36F30"/>
      </a:accent1>
      <a:accent2>
        <a:srgbClr val="00B0B7"/>
      </a:accent2>
      <a:accent3>
        <a:srgbClr val="BED52F"/>
      </a:accent3>
      <a:accent4>
        <a:srgbClr val="FEA67F"/>
      </a:accent4>
      <a:accent5>
        <a:srgbClr val="CFE571"/>
      </a:accent5>
      <a:accent6>
        <a:srgbClr val="72DEE5"/>
      </a:accent6>
      <a:hlink>
        <a:srgbClr val="00B0B7"/>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Q-Consult Zorg.potx" id="{4372ED70-1C68-4066-A6C1-4D5DDED005AA}" vid="{9826A02F-EF33-49F4-A6C2-BD713E858F04}"/>
    </a:ext>
  </a:extLst>
</a:theme>
</file>

<file path=ppt/theme/theme2.xml><?xml version="1.0" encoding="utf-8"?>
<a:theme xmlns:a="http://schemas.openxmlformats.org/drawingml/2006/main" name="Q algemeen">
  <a:themeElements>
    <a:clrScheme name="Aangepast 3">
      <a:dk1>
        <a:srgbClr val="2D3741"/>
      </a:dk1>
      <a:lt1>
        <a:srgbClr val="E6E6E6"/>
      </a:lt1>
      <a:dk2>
        <a:srgbClr val="FEFFFE"/>
      </a:dk2>
      <a:lt2>
        <a:srgbClr val="B1D800"/>
      </a:lt2>
      <a:accent1>
        <a:srgbClr val="D8E991"/>
      </a:accent1>
      <a:accent2>
        <a:srgbClr val="00B4BE"/>
      </a:accent2>
      <a:accent3>
        <a:srgbClr val="7BD5DA"/>
      </a:accent3>
      <a:accent4>
        <a:srgbClr val="FE6E2D"/>
      </a:accent4>
      <a:accent5>
        <a:srgbClr val="FAAF8B"/>
      </a:accent5>
      <a:accent6>
        <a:srgbClr val="E5E6E5"/>
      </a:accent6>
      <a:hlink>
        <a:srgbClr val="A2D000"/>
      </a:hlink>
      <a:folHlink>
        <a:srgbClr val="2D3741"/>
      </a:folHlink>
    </a:clrScheme>
    <a:fontScheme name="QAcadem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Q-Consult Zorg.potx" id="{4372ED70-1C68-4066-A6C1-4D5DDED005AA}" vid="{CCAFD2CF-7E26-4E25-9807-328ABC0F70F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C1B6E82FD9F4C8AF599BD5DC3F5CE" ma:contentTypeVersion="27" ma:contentTypeDescription="Een nieuw document maken." ma:contentTypeScope="" ma:versionID="b9fd65f0f0d9dc9028b3730b81aef262">
  <xsd:schema xmlns:xsd="http://www.w3.org/2001/XMLSchema" xmlns:xs="http://www.w3.org/2001/XMLSchema" xmlns:p="http://schemas.microsoft.com/office/2006/metadata/properties" xmlns:ns2="http://schemas.microsoft.com/sharepoint/v3/fields" xmlns:ns3="7f75adf7-27e2-48dd-b364-911dfc24c62c" xmlns:ns4="f8c85243-483e-40da-ab9a-31822a170ea8" targetNamespace="http://schemas.microsoft.com/office/2006/metadata/properties" ma:root="true" ma:fieldsID="56a10b31ac4da5ec98e83d71d2fdae19" ns2:_="" ns3:_="" ns4:_="">
    <xsd:import namespace="http://schemas.microsoft.com/sharepoint/v3/fields"/>
    <xsd:import namespace="7f75adf7-27e2-48dd-b364-911dfc24c62c"/>
    <xsd:import namespace="f8c85243-483e-40da-ab9a-31822a170ea8"/>
    <xsd:element name="properties">
      <xsd:complexType>
        <xsd:sequence>
          <xsd:element name="documentManagement">
            <xsd:complexType>
              <xsd:all>
                <xsd:element ref="ns2:_Version" minOccurs="0"/>
                <xsd:element ref="ns3:Handicare" minOccurs="0"/>
                <xsd:element ref="ns3:Soort" minOccurs="0"/>
                <xsd:element ref="ns3:beleidsonderwerp" minOccurs="0"/>
                <xsd:element ref="ns3:Aanbesteding" minOccurs="0"/>
                <xsd:element ref="ns3:Beleidsonderwerp0" minOccurs="0"/>
                <xsd:element ref="ns3:Welzorg"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DateTaken" minOccurs="0"/>
                <xsd:element ref="ns3:MediaServiceOCR" minOccurs="0"/>
                <xsd:element ref="ns4:SharedWithUsers" minOccurs="0"/>
                <xsd:element ref="ns4:SharedWithDetails" minOccurs="0"/>
                <xsd:element ref="ns3:MediaServiceMetadata" minOccurs="0"/>
                <xsd:element ref="ns3:MediaServiceSearchProperties" minOccurs="0"/>
                <xsd:element ref="ns3:MediaServiceLocation" minOccurs="0"/>
                <xsd:element ref="ns3:Datum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 nillable="true" ma:displayName="Versie" ma:internalName="_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75adf7-27e2-48dd-b364-911dfc24c62c" elementFormDefault="qualified">
    <xsd:import namespace="http://schemas.microsoft.com/office/2006/documentManagement/types"/>
    <xsd:import namespace="http://schemas.microsoft.com/office/infopath/2007/PartnerControls"/>
    <xsd:element name="Handicare" ma:index="4" nillable="true" ma:displayName="Leverancier" ma:format="Dropdown" ma:internalName="Handicare">
      <xsd:simpleType>
        <xsd:restriction base="dms:Choice">
          <xsd:enumeration value="Welzorg Hulpmiddelen"/>
          <xsd:enumeration value="Welzorg Auto op Maat"/>
          <xsd:enumeration value="USVA"/>
          <xsd:enumeration value="TR-Care"/>
          <xsd:enumeration value="Munckhof"/>
          <xsd:enumeration value="Handicare"/>
          <xsd:enumeration value="IJsseltours"/>
          <xsd:enumeration value="JPH"/>
          <xsd:enumeration value="Mybility"/>
          <xsd:enumeration value="Ambelt"/>
          <xsd:enumeration value="Twijn"/>
          <xsd:enumeration value="De Sluis"/>
          <xsd:enumeration value="Enkschool"/>
          <xsd:enumeration value="Facet"/>
          <xsd:enumeration value="Speelwerk"/>
          <xsd:enumeration value="VIA"/>
          <xsd:enumeration value="Zorgbelang"/>
          <xsd:enumeration value="Meyra"/>
          <xsd:enumeration value="Otolift"/>
        </xsd:restriction>
      </xsd:simpleType>
    </xsd:element>
    <xsd:element name="Soort" ma:index="5" nillable="true" ma:displayName="Soort" ma:format="Dropdown" ma:internalName="Soort" ma:readOnly="false">
      <xsd:simpleType>
        <xsd:restriction base="dms:Choice">
          <xsd:enumeration value="Aanbesteding"/>
          <xsd:enumeration value="Verslag / APL"/>
          <xsd:enumeration value="Beleid"/>
          <xsd:enumeration value="Contract"/>
          <xsd:enumeration value="M.i."/>
          <xsd:enumeration value="SROI"/>
          <xsd:enumeration value="SWT"/>
          <xsd:enumeration value="Facturen en onderhoud"/>
          <xsd:enumeration value="Terugkoop"/>
          <xsd:enumeration value="clienten en klachten"/>
          <xsd:enumeration value="overig"/>
          <xsd:enumeration value="Intern"/>
          <xsd:enumeration value="Schadeclaim"/>
          <xsd:enumeration value="Loosmeldingen"/>
          <xsd:enumeration value="KTO"/>
          <xsd:enumeration value="In gebrekestelling"/>
          <xsd:enumeration value="Sjabloon"/>
        </xsd:restriction>
      </xsd:simpleType>
    </xsd:element>
    <xsd:element name="beleidsonderwerp" ma:index="6" nillable="true" ma:displayName="beleidscategorie" ma:format="Dropdown" ma:internalName="beleidsonderwerp" ma:readOnly="false">
      <xsd:simpleType>
        <xsd:restriction base="dms:Choice">
          <xsd:enumeration value="Materiele Wmo"/>
          <xsd:enumeration value="DGV"/>
        </xsd:restriction>
      </xsd:simpleType>
    </xsd:element>
    <xsd:element name="Aanbesteding" ma:index="7" nillable="true" ma:displayName="Aanbesteding" ma:format="Dropdown" ma:internalName="Aanbesteding">
      <xsd:simpleType>
        <xsd:restriction base="dms:Choice">
          <xsd:enumeration value="Trapliften"/>
          <xsd:enumeration value="Keuze 2"/>
          <xsd:enumeration value="Keuze 3"/>
        </xsd:restriction>
      </xsd:simpleType>
    </xsd:element>
    <xsd:element name="Beleidsonderwerp0" ma:index="8" nillable="true" ma:displayName="Beleidsonderwerp" ma:format="Dropdown" ma:internalName="Beleidsonderwerp0">
      <xsd:simpleType>
        <xsd:restriction base="dms:Choice">
          <xsd:enumeration value="Hulpmiddelen"/>
          <xsd:enumeration value="Trapliften"/>
          <xsd:enumeration value="Woningaanpassingen"/>
          <xsd:enumeration value="Medische advisering"/>
          <xsd:enumeration value="DGV"/>
          <xsd:enumeration value="Wmo vervoer"/>
          <xsd:enumeration value="LLV"/>
          <xsd:enumeration value="Gymvervoer"/>
          <xsd:enumeration value="Tilliften"/>
          <xsd:enumeration value="Driewielligfietsen"/>
          <xsd:enumeration value="Publieke Mobiliteit"/>
          <xsd:enumeration value="Overig"/>
          <xsd:enumeration value="Jeugdvervoer"/>
        </xsd:restriction>
      </xsd:simpleType>
    </xsd:element>
    <xsd:element name="Welzorg" ma:index="9" nillable="true" ma:displayName="Logo" ma:format="Thumbnail" ma:internalName="Welzorg" ma:readOnly="false">
      <xsd:simpleType>
        <xsd:restriction base="dms:Unknown"/>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0f4746d-07f7-40d6-b570-c8674807691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Metadata" ma:index="27" nillable="true" ma:displayName="MediaServiceMetadata" ma:hidden="true" ma:internalName="MediaServiceMetadata" ma:readOnly="true">
      <xsd:simpleType>
        <xsd:restriction base="dms:Note"/>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Location" ma:index="29" nillable="true" ma:displayName="Location" ma:hidden="true" ma:indexed="true" ma:internalName="MediaServiceLocation" ma:readOnly="true">
      <xsd:simpleType>
        <xsd:restriction base="dms:Text"/>
      </xsd:simpleType>
    </xsd:element>
    <xsd:element name="Datumdocument" ma:index="30" nillable="true" ma:displayName="Datum document" ma:format="DateOnly" ma:internalName="Datumdocumen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8c85243-483e-40da-ab9a-31822a170e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e35450b-96b5-4012-af10-3893102a633b}" ma:internalName="TaxCatchAll" ma:readOnly="false" ma:showField="CatchAllData" ma:web="f8c85243-483e-40da-ab9a-31822a170ea8">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lcf76f155ced4ddcb4097134ff3c332f xmlns="7f75adf7-27e2-48dd-b364-911dfc24c62c">
      <Terms xmlns="http://schemas.microsoft.com/office/infopath/2007/PartnerControls"/>
    </lcf76f155ced4ddcb4097134ff3c332f>
    <TaxCatchAll xmlns="f8c85243-483e-40da-ab9a-31822a170ea8" xsi:nil="true"/>
    <beleidsonderwerp xmlns="7f75adf7-27e2-48dd-b364-911dfc24c62c" xsi:nil="true"/>
    <Handicare xmlns="7f75adf7-27e2-48dd-b364-911dfc24c62c" xsi:nil="true"/>
    <Soort xmlns="7f75adf7-27e2-48dd-b364-911dfc24c62c" xsi:nil="true"/>
    <Aanbesteding xmlns="7f75adf7-27e2-48dd-b364-911dfc24c62c" xsi:nil="true"/>
    <Beleidsonderwerp0 xmlns="7f75adf7-27e2-48dd-b364-911dfc24c62c" xsi:nil="true"/>
    <Datumdocument xmlns="7f75adf7-27e2-48dd-b364-911dfc24c62c" xsi:nil="true"/>
    <Welzorg xmlns="7f75adf7-27e2-48dd-b364-911dfc24c6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F84F6-8444-47EF-8C37-2BBD14FDA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f75adf7-27e2-48dd-b364-911dfc24c62c"/>
    <ds:schemaRef ds:uri="f8c85243-483e-40da-ab9a-31822a170e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405206-0BF0-44AA-8C98-7A8D13D0EDFD}">
  <ds:schemaRefs>
    <ds:schemaRef ds:uri="d9500b97-3315-46fc-8ae8-3e4dd1e36725"/>
    <ds:schemaRef ds:uri="http://schemas.microsoft.com/office/2006/documentManagement/types"/>
    <ds:schemaRef ds:uri="http://schemas.microsoft.com/office/infopath/2007/PartnerControls"/>
    <ds:schemaRef ds:uri="http://purl.org/dc/elements/1.1/"/>
    <ds:schemaRef ds:uri="http://schemas.microsoft.com/office/2006/metadata/properties"/>
    <ds:schemaRef ds:uri="01eab21d-4181-4975-8258-fa67b5586772"/>
    <ds:schemaRef ds:uri="http://purl.org/dc/terms/"/>
    <ds:schemaRef ds:uri="http://schemas.openxmlformats.org/package/2006/metadata/core-properties"/>
    <ds:schemaRef ds:uri="http://www.w3.org/XML/1998/namespace"/>
    <ds:schemaRef ds:uri="http://purl.org/dc/dcmitype/"/>
    <ds:schemaRef ds:uri="http://schemas.microsoft.com/sharepoint/v3/fields"/>
    <ds:schemaRef ds:uri="7f75adf7-27e2-48dd-b364-911dfc24c62c"/>
    <ds:schemaRef ds:uri="f8c85243-483e-40da-ab9a-31822a170ea8"/>
  </ds:schemaRefs>
</ds:datastoreItem>
</file>

<file path=customXml/itemProps3.xml><?xml version="1.0" encoding="utf-8"?>
<ds:datastoreItem xmlns:ds="http://schemas.openxmlformats.org/officeDocument/2006/customXml" ds:itemID="{A765E0F4-AB59-445A-8CEB-FB011F7031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Q-Consult Zorg</Template>
  <TotalTime>1009</TotalTime>
  <Words>9964</Words>
  <Application>Microsoft Office PowerPoint</Application>
  <PresentationFormat>Breedbeeld</PresentationFormat>
  <Paragraphs>778</Paragraphs>
  <Slides>27</Slides>
  <Notes>21</Notes>
  <HiddenSlides>0</HiddenSlides>
  <MMClips>0</MMClips>
  <ScaleCrop>false</ScaleCrop>
  <HeadingPairs>
    <vt:vector size="6" baseType="variant">
      <vt:variant>
        <vt:lpstr>Gebruikte lettertypen</vt:lpstr>
      </vt:variant>
      <vt:variant>
        <vt:i4>14</vt:i4>
      </vt:variant>
      <vt:variant>
        <vt:lpstr>Thema</vt:lpstr>
      </vt:variant>
      <vt:variant>
        <vt:i4>3</vt:i4>
      </vt:variant>
      <vt:variant>
        <vt:lpstr>Diatitels</vt:lpstr>
      </vt:variant>
      <vt:variant>
        <vt:i4>27</vt:i4>
      </vt:variant>
    </vt:vector>
  </HeadingPairs>
  <TitlesOfParts>
    <vt:vector size="44" baseType="lpstr">
      <vt:lpstr>Arial</vt:lpstr>
      <vt:lpstr>Bahnschrift</vt:lpstr>
      <vt:lpstr>Bahnschrift Light</vt:lpstr>
      <vt:lpstr>Calibri</vt:lpstr>
      <vt:lpstr>Calibri Light</vt:lpstr>
      <vt:lpstr>Century Gothic</vt:lpstr>
      <vt:lpstr>Circular Std</vt:lpstr>
      <vt:lpstr>Courier New</vt:lpstr>
      <vt:lpstr>Georgia</vt:lpstr>
      <vt:lpstr>Hero New</vt:lpstr>
      <vt:lpstr>Segoe UI</vt:lpstr>
      <vt:lpstr>Segoe UI Symbol</vt:lpstr>
      <vt:lpstr>Söhne</vt:lpstr>
      <vt:lpstr>Wingdings</vt:lpstr>
      <vt:lpstr>Q-Consult</vt:lpstr>
      <vt:lpstr>Q algemeen</vt:lpstr>
      <vt:lpstr>Kantoorthema</vt:lpstr>
      <vt:lpstr>Startfoto en aanpak Toekomstscenario,  Regio IJsselland 2024-2025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 I  Programmastructuur   </vt:lpstr>
      <vt:lpstr>PowerPoint-presentatie</vt:lpstr>
      <vt:lpstr>PowerPoint-presentatie</vt:lpstr>
      <vt:lpstr>Bijlage II  Planning en begroting    </vt:lpstr>
      <vt:lpstr>PowerPoint-presentatie</vt:lpstr>
      <vt:lpstr>PowerPoint-presentatie</vt:lpstr>
      <vt:lpstr>Bijlage III  Samenvatting startfoto Toekomstscenario  regio IJsselland 2023  </vt:lpstr>
      <vt:lpstr>Startfoto Toekomstscenario regio IJsselland</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 powerpoint template  Q-Consult voor presentaties  of rapportages</dc:title>
  <dc:creator>Karin Grootveld</dc:creator>
  <cp:lastModifiedBy>Lemmen, Olga</cp:lastModifiedBy>
  <cp:revision>34</cp:revision>
  <dcterms:created xsi:type="dcterms:W3CDTF">2021-12-07T09:34:10Z</dcterms:created>
  <dcterms:modified xsi:type="dcterms:W3CDTF">2024-02-21T13:35:23Z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lantnaam">
    <vt:lpwstr>1;#CQT|7f1cb768-00fe-4da4-aa82-4463083b814e</vt:lpwstr>
  </property>
  <property fmtid="{D5CDD505-2E9C-101B-9397-08002B2CF9AE}" pid="3" name="ContentTypeId">
    <vt:lpwstr>0x010100609F82B72598B643AB6F5667903B77A2</vt:lpwstr>
  </property>
  <property fmtid="{D5CDD505-2E9C-101B-9397-08002B2CF9AE}" pid="4" name="MediaServiceImageTags">
    <vt:lpwstr/>
  </property>
</Properties>
</file>